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5"/>
    <p:sldMasterId id="2147483799" r:id="rId6"/>
  </p:sldMasterIdLst>
  <p:notesMasterIdLst>
    <p:notesMasterId r:id="rId36"/>
  </p:notesMasterIdLst>
  <p:handoutMasterIdLst>
    <p:handoutMasterId r:id="rId37"/>
  </p:handoutMasterIdLst>
  <p:sldIdLst>
    <p:sldId id="754" r:id="rId7"/>
    <p:sldId id="847" r:id="rId8"/>
    <p:sldId id="848" r:id="rId9"/>
    <p:sldId id="849" r:id="rId10"/>
    <p:sldId id="850" r:id="rId11"/>
    <p:sldId id="851" r:id="rId12"/>
    <p:sldId id="833" r:id="rId13"/>
    <p:sldId id="791" r:id="rId14"/>
    <p:sldId id="792" r:id="rId15"/>
    <p:sldId id="834" r:id="rId16"/>
    <p:sldId id="819" r:id="rId17"/>
    <p:sldId id="820" r:id="rId18"/>
    <p:sldId id="821" r:id="rId19"/>
    <p:sldId id="822" r:id="rId20"/>
    <p:sldId id="823" r:id="rId21"/>
    <p:sldId id="824" r:id="rId22"/>
    <p:sldId id="852" r:id="rId23"/>
    <p:sldId id="853" r:id="rId24"/>
    <p:sldId id="854" r:id="rId25"/>
    <p:sldId id="789" r:id="rId26"/>
    <p:sldId id="830" r:id="rId27"/>
    <p:sldId id="855" r:id="rId28"/>
    <p:sldId id="790" r:id="rId29"/>
    <p:sldId id="856" r:id="rId30"/>
    <p:sldId id="831" r:id="rId31"/>
    <p:sldId id="857" r:id="rId32"/>
    <p:sldId id="832" r:id="rId33"/>
    <p:sldId id="858" r:id="rId34"/>
    <p:sldId id="859" r:id="rId35"/>
  </p:sldIdLst>
  <p:sldSz cx="12192000" cy="6858000"/>
  <p:notesSz cx="6858000" cy="9144000"/>
  <p:custDataLst>
    <p:tags r:id="rId38"/>
  </p:custDataLst>
  <p:defaultTextStyle>
    <a:defPPr>
      <a:defRPr lang="en-US"/>
    </a:defPPr>
    <a:lvl1pPr marL="0" algn="l" defTabSz="457107" rtl="0" eaLnBrk="1" latinLnBrk="0" hangingPunct="1">
      <a:defRPr sz="1900" kern="1200">
        <a:solidFill>
          <a:schemeClr val="tx1"/>
        </a:solidFill>
        <a:latin typeface="+mn-lt"/>
        <a:ea typeface="+mn-ea"/>
        <a:cs typeface="+mn-cs"/>
      </a:defRPr>
    </a:lvl1pPr>
    <a:lvl2pPr marL="457107" algn="l" defTabSz="457107" rtl="0" eaLnBrk="1" latinLnBrk="0" hangingPunct="1">
      <a:defRPr sz="1900" kern="1200">
        <a:solidFill>
          <a:schemeClr val="tx1"/>
        </a:solidFill>
        <a:latin typeface="+mn-lt"/>
        <a:ea typeface="+mn-ea"/>
        <a:cs typeface="+mn-cs"/>
      </a:defRPr>
    </a:lvl2pPr>
    <a:lvl3pPr marL="914218" algn="l" defTabSz="457107" rtl="0" eaLnBrk="1" latinLnBrk="0" hangingPunct="1">
      <a:defRPr sz="1900" kern="1200">
        <a:solidFill>
          <a:schemeClr val="tx1"/>
        </a:solidFill>
        <a:latin typeface="+mn-lt"/>
        <a:ea typeface="+mn-ea"/>
        <a:cs typeface="+mn-cs"/>
      </a:defRPr>
    </a:lvl3pPr>
    <a:lvl4pPr marL="1371328" algn="l" defTabSz="457107" rtl="0" eaLnBrk="1" latinLnBrk="0" hangingPunct="1">
      <a:defRPr sz="1900" kern="1200">
        <a:solidFill>
          <a:schemeClr val="tx1"/>
        </a:solidFill>
        <a:latin typeface="+mn-lt"/>
        <a:ea typeface="+mn-ea"/>
        <a:cs typeface="+mn-cs"/>
      </a:defRPr>
    </a:lvl4pPr>
    <a:lvl5pPr marL="1828437" algn="l" defTabSz="457107" rtl="0" eaLnBrk="1" latinLnBrk="0" hangingPunct="1">
      <a:defRPr sz="1900" kern="1200">
        <a:solidFill>
          <a:schemeClr val="tx1"/>
        </a:solidFill>
        <a:latin typeface="+mn-lt"/>
        <a:ea typeface="+mn-ea"/>
        <a:cs typeface="+mn-cs"/>
      </a:defRPr>
    </a:lvl5pPr>
    <a:lvl6pPr marL="2285550" algn="l" defTabSz="457107" rtl="0" eaLnBrk="1" latinLnBrk="0" hangingPunct="1">
      <a:defRPr sz="1900" kern="1200">
        <a:solidFill>
          <a:schemeClr val="tx1"/>
        </a:solidFill>
        <a:latin typeface="+mn-lt"/>
        <a:ea typeface="+mn-ea"/>
        <a:cs typeface="+mn-cs"/>
      </a:defRPr>
    </a:lvl6pPr>
    <a:lvl7pPr marL="2742654" algn="l" defTabSz="457107" rtl="0" eaLnBrk="1" latinLnBrk="0" hangingPunct="1">
      <a:defRPr sz="1900" kern="1200">
        <a:solidFill>
          <a:schemeClr val="tx1"/>
        </a:solidFill>
        <a:latin typeface="+mn-lt"/>
        <a:ea typeface="+mn-ea"/>
        <a:cs typeface="+mn-cs"/>
      </a:defRPr>
    </a:lvl7pPr>
    <a:lvl8pPr marL="3199760" algn="l" defTabSz="457107" rtl="0" eaLnBrk="1" latinLnBrk="0" hangingPunct="1">
      <a:defRPr sz="1900" kern="1200">
        <a:solidFill>
          <a:schemeClr val="tx1"/>
        </a:solidFill>
        <a:latin typeface="+mn-lt"/>
        <a:ea typeface="+mn-ea"/>
        <a:cs typeface="+mn-cs"/>
      </a:defRPr>
    </a:lvl8pPr>
    <a:lvl9pPr marL="3656867" algn="l" defTabSz="45710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8" userDrawn="1">
          <p15:clr>
            <a:srgbClr val="A4A3A4"/>
          </p15:clr>
        </p15:guide>
        <p15:guide id="2" orient="horz" pos="3664" userDrawn="1">
          <p15:clr>
            <a:srgbClr val="A4A3A4"/>
          </p15:clr>
        </p15:guide>
        <p15:guide id="3" pos="211" userDrawn="1">
          <p15:clr>
            <a:srgbClr val="A4A3A4"/>
          </p15:clr>
        </p15:guide>
        <p15:guide id="4" orient="horz" pos="921">
          <p15:clr>
            <a:srgbClr val="A4A3A4"/>
          </p15:clr>
        </p15:guide>
        <p15:guide id="5" orient="horz" pos="3793">
          <p15:clr>
            <a:srgbClr val="A4A3A4"/>
          </p15:clr>
        </p15:guide>
        <p15:guide id="6" pos="74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A626AA"/>
    <a:srgbClr val="808080"/>
    <a:srgbClr val="D9E1EE"/>
    <a:srgbClr val="829DC7"/>
    <a:srgbClr val="BFBFBF"/>
    <a:srgbClr val="00B2A9"/>
    <a:srgbClr val="AEA400"/>
    <a:srgbClr val="FF6319"/>
    <a:srgbClr val="83C9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9" autoAdjust="0"/>
    <p:restoredTop sz="93892" autoAdjust="0"/>
  </p:normalViewPr>
  <p:slideViewPr>
    <p:cSldViewPr snapToGrid="0">
      <p:cViewPr varScale="1">
        <p:scale>
          <a:sx n="81" d="100"/>
          <a:sy n="81" d="100"/>
        </p:scale>
        <p:origin x="475" y="67"/>
      </p:cViewPr>
      <p:guideLst>
        <p:guide orient="horz" pos="1888"/>
        <p:guide orient="horz" pos="3664"/>
        <p:guide pos="211"/>
        <p:guide orient="horz" pos="921"/>
        <p:guide orient="horz" pos="3793"/>
        <p:guide pos="7491"/>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0" d="100"/>
          <a:sy n="80" d="100"/>
        </p:scale>
        <p:origin x="-2484"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Reddy Hanumaihgari" userId="86a9f56c-2e65-4a80-9d64-63b9c07412a6" providerId="ADAL" clId="{8B9BF89F-71A2-4869-B63E-BF49A746CCFB}"/>
  </pc:docChgLst>
  <pc:docChgLst>
    <pc:chgData name="Sandeep Reddy Hanumaihgari" userId="86a9f56c-2e65-4a80-9d64-63b9c07412a6" providerId="ADAL" clId="{FB5F1FCE-4D1D-44A0-9551-20C180F1758D}"/>
  </pc:docChgLst>
  <pc:docChgLst>
    <pc:chgData name="Sandeep Reddy Hanumaihgari" userId="86a9f56c-2e65-4a80-9d64-63b9c07412a6" providerId="ADAL" clId="{BB2B464C-98ED-4306-AF58-9ADC9346591E}"/>
  </pc:docChgLst>
  <pc:docChgLst>
    <pc:chgData name="Sandeep Reddy Hanumaihgari" userId="86a9f56c-2e65-4a80-9d64-63b9c07412a6" providerId="ADAL" clId="{559330E7-BB63-4B43-A3BB-2FAF842BA54E}"/>
    <pc:docChg chg="modSld">
      <pc:chgData name="Sandeep Reddy Hanumaihgari" userId="86a9f56c-2e65-4a80-9d64-63b9c07412a6" providerId="ADAL" clId="{559330E7-BB63-4B43-A3BB-2FAF842BA54E}" dt="2018-05-05T06:54:34.128" v="3" actId="20577"/>
      <pc:docMkLst>
        <pc:docMk/>
      </pc:docMkLst>
      <pc:sldChg chg="modSp">
        <pc:chgData name="Sandeep Reddy Hanumaihgari" userId="86a9f56c-2e65-4a80-9d64-63b9c07412a6" providerId="ADAL" clId="{559330E7-BB63-4B43-A3BB-2FAF842BA54E}" dt="2018-05-05T06:54:34.128" v="3" actId="20577"/>
        <pc:sldMkLst>
          <pc:docMk/>
          <pc:sldMk cId="147571053" sldId="754"/>
        </pc:sldMkLst>
        <pc:spChg chg="mod">
          <ac:chgData name="Sandeep Reddy Hanumaihgari" userId="86a9f56c-2e65-4a80-9d64-63b9c07412a6" providerId="ADAL" clId="{559330E7-BB63-4B43-A3BB-2FAF842BA54E}" dt="2018-05-05T06:54:34.128" v="3" actId="20577"/>
          <ac:spMkLst>
            <pc:docMk/>
            <pc:sldMk cId="147571053" sldId="754"/>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F4A009-2FD0-4F45-B3CD-E519918B1907}" type="datetimeFigureOut">
              <a:rPr lang="en-US" smtClean="0"/>
              <a:pPr/>
              <a:t>6/25/2018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8977FB-8AE1-C34B-B1D6-41401FAE3383}" type="slidenum">
              <a:rPr lang="en-US" smtClean="0"/>
              <a:pPr/>
              <a:t>‹#›</a:t>
            </a:fld>
            <a:endParaRPr lang="en-US"/>
          </a:p>
        </p:txBody>
      </p:sp>
    </p:spTree>
    <p:extLst>
      <p:ext uri="{BB962C8B-B14F-4D97-AF65-F5344CB8AC3E}">
        <p14:creationId xmlns:p14="http://schemas.microsoft.com/office/powerpoint/2010/main" val="6446946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A48D8D-67FD-BE45-A481-1697E0088AAD}" type="datetimeFigureOut">
              <a:rPr lang="en-US" smtClean="0"/>
              <a:pPr/>
              <a:t>6/25/2018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E44088-C168-9C41-84A1-E1475C991B46}" type="slidenum">
              <a:rPr lang="en-US" smtClean="0"/>
              <a:pPr/>
              <a:t>‹#›</a:t>
            </a:fld>
            <a:endParaRPr lang="en-US" dirty="0"/>
          </a:p>
        </p:txBody>
      </p:sp>
    </p:spTree>
    <p:extLst>
      <p:ext uri="{BB962C8B-B14F-4D97-AF65-F5344CB8AC3E}">
        <p14:creationId xmlns:p14="http://schemas.microsoft.com/office/powerpoint/2010/main" val="910670658"/>
      </p:ext>
    </p:extLst>
  </p:cSld>
  <p:clrMap bg1="lt1" tx1="dk1" bg2="lt2" tx2="dk2" accent1="accent1" accent2="accent2" accent3="accent3" accent4="accent4" accent5="accent5" accent6="accent6" hlink="hlink" folHlink="folHlink"/>
  <p:hf hdr="0" ftr="0" dt="0"/>
  <p:notesStyle>
    <a:lvl1pPr marL="0" algn="l" defTabSz="457107" rtl="0" eaLnBrk="1" latinLnBrk="0" hangingPunct="1">
      <a:defRPr sz="1200" kern="1200">
        <a:solidFill>
          <a:schemeClr val="tx1"/>
        </a:solidFill>
        <a:latin typeface="+mn-lt"/>
        <a:ea typeface="+mn-ea"/>
        <a:cs typeface="+mn-cs"/>
      </a:defRPr>
    </a:lvl1pPr>
    <a:lvl2pPr marL="457107" algn="l" defTabSz="457107" rtl="0" eaLnBrk="1" latinLnBrk="0" hangingPunct="1">
      <a:defRPr sz="1200" kern="1200">
        <a:solidFill>
          <a:schemeClr val="tx1"/>
        </a:solidFill>
        <a:latin typeface="+mn-lt"/>
        <a:ea typeface="+mn-ea"/>
        <a:cs typeface="+mn-cs"/>
      </a:defRPr>
    </a:lvl2pPr>
    <a:lvl3pPr marL="914218" algn="l" defTabSz="457107" rtl="0" eaLnBrk="1" latinLnBrk="0" hangingPunct="1">
      <a:defRPr sz="1200" kern="1200">
        <a:solidFill>
          <a:schemeClr val="tx1"/>
        </a:solidFill>
        <a:latin typeface="+mn-lt"/>
        <a:ea typeface="+mn-ea"/>
        <a:cs typeface="+mn-cs"/>
      </a:defRPr>
    </a:lvl3pPr>
    <a:lvl4pPr marL="1371328" algn="l" defTabSz="457107" rtl="0" eaLnBrk="1" latinLnBrk="0" hangingPunct="1">
      <a:defRPr sz="1200" kern="1200">
        <a:solidFill>
          <a:schemeClr val="tx1"/>
        </a:solidFill>
        <a:latin typeface="+mn-lt"/>
        <a:ea typeface="+mn-ea"/>
        <a:cs typeface="+mn-cs"/>
      </a:defRPr>
    </a:lvl4pPr>
    <a:lvl5pPr marL="1828437" algn="l" defTabSz="457107" rtl="0" eaLnBrk="1" latinLnBrk="0" hangingPunct="1">
      <a:defRPr sz="1200" kern="1200">
        <a:solidFill>
          <a:schemeClr val="tx1"/>
        </a:solidFill>
        <a:latin typeface="+mn-lt"/>
        <a:ea typeface="+mn-ea"/>
        <a:cs typeface="+mn-cs"/>
      </a:defRPr>
    </a:lvl5pPr>
    <a:lvl6pPr marL="2285550" algn="l" defTabSz="457107" rtl="0" eaLnBrk="1" latinLnBrk="0" hangingPunct="1">
      <a:defRPr sz="1200" kern="1200">
        <a:solidFill>
          <a:schemeClr val="tx1"/>
        </a:solidFill>
        <a:latin typeface="+mn-lt"/>
        <a:ea typeface="+mn-ea"/>
        <a:cs typeface="+mn-cs"/>
      </a:defRPr>
    </a:lvl6pPr>
    <a:lvl7pPr marL="2742654" algn="l" defTabSz="457107" rtl="0" eaLnBrk="1" latinLnBrk="0" hangingPunct="1">
      <a:defRPr sz="1200" kern="1200">
        <a:solidFill>
          <a:schemeClr val="tx1"/>
        </a:solidFill>
        <a:latin typeface="+mn-lt"/>
        <a:ea typeface="+mn-ea"/>
        <a:cs typeface="+mn-cs"/>
      </a:defRPr>
    </a:lvl7pPr>
    <a:lvl8pPr marL="3199760" algn="l" defTabSz="457107" rtl="0" eaLnBrk="1" latinLnBrk="0" hangingPunct="1">
      <a:defRPr sz="1200" kern="1200">
        <a:solidFill>
          <a:schemeClr val="tx1"/>
        </a:solidFill>
        <a:latin typeface="+mn-lt"/>
        <a:ea typeface="+mn-ea"/>
        <a:cs typeface="+mn-cs"/>
      </a:defRPr>
    </a:lvl8pPr>
    <a:lvl9pPr marL="3656867" algn="l" defTabSz="45710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4"/>
            <a:ext cx="2971800" cy="457200"/>
          </a:xfrm>
          <a:prstGeom prst="rect">
            <a:avLst/>
          </a:prstGeom>
        </p:spPr>
        <p:txBody>
          <a:bodyPr/>
          <a:lstStyle/>
          <a:p>
            <a:fld id="{269BF997-9B5F-4A82-AF31-6E87F25749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4656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28000" y="1396812"/>
            <a:ext cx="6600000" cy="1470025"/>
          </a:xfrm>
        </p:spPr>
        <p:txBody>
          <a:bodyPr anchor="t" anchorCtr="0">
            <a:noAutofit/>
          </a:bodyPr>
          <a:lstStyle>
            <a:lvl1pPr>
              <a:defRPr sz="4100" b="1">
                <a:latin typeface="Verdana" pitchFamily="34" charset="0"/>
                <a:ea typeface="Verdana" pitchFamily="34" charset="0"/>
                <a:cs typeface="Verdana" pitchFamily="34" charset="0"/>
              </a:defRPr>
            </a:lvl1pPr>
          </a:lstStyle>
          <a:p>
            <a:r>
              <a:rPr lang="en-US"/>
              <a:t>Click to edit Master title style</a:t>
            </a:r>
            <a:endParaRPr lang="nl-NL" dirty="0"/>
          </a:p>
        </p:txBody>
      </p:sp>
      <p:sp>
        <p:nvSpPr>
          <p:cNvPr id="3" name="Subtitle 2"/>
          <p:cNvSpPr>
            <a:spLocks noGrp="1"/>
          </p:cNvSpPr>
          <p:nvPr>
            <p:ph type="subTitle" idx="1"/>
          </p:nvPr>
        </p:nvSpPr>
        <p:spPr>
          <a:xfrm>
            <a:off x="2928000" y="2955600"/>
            <a:ext cx="6600000" cy="1486800"/>
          </a:xfrm>
        </p:spPr>
        <p:txBody>
          <a:bodyPr>
            <a:noAutofit/>
          </a:bodyPr>
          <a:lstStyle>
            <a:lvl1pPr marL="0" indent="0" algn="l">
              <a:buNone/>
              <a:defRPr sz="2700" b="0">
                <a:solidFill>
                  <a:schemeClr val="tx1"/>
                </a:solidFill>
                <a:latin typeface="Verdana" pitchFamily="34" charset="0"/>
                <a:ea typeface="Verdana" pitchFamily="34" charset="0"/>
                <a:cs typeface="Verdana" pitchFamily="34" charset="0"/>
              </a:defRPr>
            </a:lvl1pPr>
            <a:lvl2pPr marL="609459" indent="0" algn="ctr">
              <a:buNone/>
              <a:defRPr>
                <a:solidFill>
                  <a:schemeClr val="tx1">
                    <a:tint val="75000"/>
                  </a:schemeClr>
                </a:solidFill>
              </a:defRPr>
            </a:lvl2pPr>
            <a:lvl3pPr marL="1218930" indent="0" algn="ctr">
              <a:buNone/>
              <a:defRPr>
                <a:solidFill>
                  <a:schemeClr val="tx1">
                    <a:tint val="75000"/>
                  </a:schemeClr>
                </a:solidFill>
              </a:defRPr>
            </a:lvl3pPr>
            <a:lvl4pPr marL="1828392" indent="0" algn="ctr">
              <a:buNone/>
              <a:defRPr>
                <a:solidFill>
                  <a:schemeClr val="tx1">
                    <a:tint val="75000"/>
                  </a:schemeClr>
                </a:solidFill>
              </a:defRPr>
            </a:lvl4pPr>
            <a:lvl5pPr marL="2437858" indent="0" algn="ctr">
              <a:buNone/>
              <a:defRPr>
                <a:solidFill>
                  <a:schemeClr val="tx1">
                    <a:tint val="75000"/>
                  </a:schemeClr>
                </a:solidFill>
              </a:defRPr>
            </a:lvl5pPr>
            <a:lvl6pPr marL="3047316" indent="0" algn="ctr">
              <a:buNone/>
              <a:defRPr>
                <a:solidFill>
                  <a:schemeClr val="tx1">
                    <a:tint val="75000"/>
                  </a:schemeClr>
                </a:solidFill>
              </a:defRPr>
            </a:lvl6pPr>
            <a:lvl7pPr marL="3656775"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en-US"/>
              <a:t>Click to edit Master subtitle style</a:t>
            </a:r>
            <a:endParaRPr lang="nl-NL" dirty="0"/>
          </a:p>
        </p:txBody>
      </p:sp>
      <p:sp>
        <p:nvSpPr>
          <p:cNvPr id="8"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dirty="0" err="1">
                <a:solidFill>
                  <a:prstClr val="black"/>
                </a:solidFill>
                <a:ea typeface="Verdana" pitchFamily="34" charset="0"/>
                <a:cs typeface="Verdana" pitchFamily="34" charset="0"/>
              </a:rPr>
              <a:t>dd</a:t>
            </a:r>
            <a:r>
              <a:rPr lang="nl-NL" sz="1600" dirty="0">
                <a:solidFill>
                  <a:prstClr val="black"/>
                </a:solidFill>
                <a:ea typeface="Verdana" pitchFamily="34" charset="0"/>
                <a:cs typeface="Verdana" pitchFamily="34" charset="0"/>
              </a:rPr>
              <a:t>-mm-</a:t>
            </a:r>
            <a:r>
              <a:rPr lang="nl-NL" sz="1600" dirty="0" err="1">
                <a:solidFill>
                  <a:prstClr val="black"/>
                </a:solidFill>
                <a:ea typeface="Verdana" pitchFamily="34" charset="0"/>
                <a:cs typeface="Verdana" pitchFamily="34" charset="0"/>
              </a:rPr>
              <a:t>yyyy</a:t>
            </a:r>
            <a:endParaRPr lang="nl-NL" sz="1600" dirty="0">
              <a:solidFill>
                <a:prstClr val="black"/>
              </a:solidFill>
              <a:ea typeface="Verdana" pitchFamily="34" charset="0"/>
              <a:cs typeface="Verdana" pitchFamily="34" charset="0"/>
            </a:endParaRPr>
          </a:p>
        </p:txBody>
      </p:sp>
    </p:spTree>
    <p:extLst>
      <p:ext uri="{BB962C8B-B14F-4D97-AF65-F5344CB8AC3E}">
        <p14:creationId xmlns:p14="http://schemas.microsoft.com/office/powerpoint/2010/main" val="21896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4" y="-26151"/>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055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8075"/>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3004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24224"/>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15822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0373"/>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824595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24224"/>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854555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0373"/>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00070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18197"/>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587689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18197"/>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66957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98839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27296"/>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90847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Bas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782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1282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153699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83149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85814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36395"/>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71039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25365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423925" y="2660915"/>
            <a:ext cx="6624736"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737800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807968" y="2660915"/>
            <a:ext cx="6240693"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44584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45493"/>
            <a:ext cx="12188388" cy="6858000"/>
          </a:xfrm>
          <a:prstGeom prst="rect">
            <a:avLst/>
          </a:prstGeom>
        </p:spPr>
      </p:pic>
      <p:sp>
        <p:nvSpPr>
          <p:cNvPr id="2" name="Title 1"/>
          <p:cNvSpPr>
            <a:spLocks noGrp="1"/>
          </p:cNvSpPr>
          <p:nvPr>
            <p:ph type="title" hasCustomPrompt="1"/>
          </p:nvPr>
        </p:nvSpPr>
        <p:spPr>
          <a:xfrm>
            <a:off x="5807968" y="2660915"/>
            <a:ext cx="6240693"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581552695"/>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7705" y="1604798"/>
            <a:ext cx="6600000" cy="1470025"/>
          </a:xfrm>
          <a:prstGeom prst="rect">
            <a:avLst/>
          </a:prstGeom>
        </p:spPr>
        <p:txBody>
          <a:bodyPr anchor="b" anchorCtr="0">
            <a:noAutofit/>
          </a:bodyPr>
          <a:lstStyle>
            <a:lvl1pPr>
              <a:defRPr sz="4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312021" y="5654157"/>
            <a:ext cx="6552064" cy="84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defTabSz="1219170"/>
            <a:r>
              <a:rPr lang="en-US" sz="9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October 2016. © 2016 Atos. Confidential information owned by Atos, to be used by the recipient only. This document, or any part of it, may not be reproduced, copied, circulated and/or distributed nor quoted without prior written approval from Atos.</a:t>
            </a:r>
            <a:endParaRPr lang="en-US" sz="9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35916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2nd top lin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00" y="378000"/>
            <a:ext cx="11655040" cy="756000"/>
          </a:xfrm>
        </p:spPr>
        <p:txBody>
          <a:bodyPr/>
          <a:lstStyle/>
          <a:p>
            <a:r>
              <a:rPr lang="en-US"/>
              <a:t>Click to edit Master title style</a:t>
            </a:r>
            <a:endParaRPr lang="nl-NL"/>
          </a:p>
        </p:txBody>
      </p:sp>
      <p:sp>
        <p:nvSpPr>
          <p:cNvPr id="3" name="Content Placeholder 2"/>
          <p:cNvSpPr>
            <a:spLocks noGrp="1"/>
          </p:cNvSpPr>
          <p:nvPr>
            <p:ph idx="1"/>
          </p:nvPr>
        </p:nvSpPr>
        <p:spPr>
          <a:xfrm>
            <a:off x="187200" y="1124744"/>
            <a:ext cx="11664000" cy="49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29190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651" y="1124745"/>
            <a:ext cx="11664000" cy="4964817"/>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320400" y="6309320"/>
            <a:ext cx="591024" cy="288033"/>
          </a:xfrm>
          <a:prstGeom prst="rect">
            <a:avLst/>
          </a:prstGeom>
        </p:spPr>
        <p:txBody>
          <a:bodyPr vert="horz" lIns="121917" tIns="60958" rIns="121917" bIns="60958" rtlCol="0" anchor="ctr"/>
          <a:lstStyle>
            <a:lvl1pPr algn="l">
              <a:defRPr sz="1300">
                <a:solidFill>
                  <a:schemeClr val="tx1"/>
                </a:solidFill>
                <a:latin typeface="Verdana" pitchFamily="34" charset="0"/>
                <a:ea typeface="Verdana" pitchFamily="34" charset="0"/>
                <a:cs typeface="Verdana" pitchFamily="34" charset="0"/>
              </a:defRPr>
            </a:lvl1pPr>
          </a:lstStyle>
          <a:p>
            <a:pPr defTabSz="1219170"/>
            <a:fld id="{DAF489CC-3B7A-4DA5-A8C0-4984788D0EC5}" type="slidenum">
              <a:rPr lang="nl-NL" smtClean="0">
                <a:solidFill>
                  <a:prstClr val="black"/>
                </a:solidFill>
              </a:rPr>
              <a:pPr defTabSz="1219170"/>
              <a:t>‹#›</a:t>
            </a:fld>
            <a:endParaRPr lang="nl-NL" dirty="0">
              <a:solidFill>
                <a:prstClr val="black"/>
              </a:solidFill>
            </a:endParaRPr>
          </a:p>
        </p:txBody>
      </p:sp>
      <p:sp>
        <p:nvSpPr>
          <p:cNvPr id="9" name="Title 8"/>
          <p:cNvSpPr>
            <a:spLocks noGrp="1"/>
          </p:cNvSpPr>
          <p:nvPr>
            <p:ph type="title" hasCustomPrompt="1"/>
          </p:nvPr>
        </p:nvSpPr>
        <p:spPr>
          <a:xfrm>
            <a:off x="288651" y="164637"/>
            <a:ext cx="11664000" cy="960107"/>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277967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am One Pager">
    <p:spTree>
      <p:nvGrpSpPr>
        <p:cNvPr id="1" name=""/>
        <p:cNvGrpSpPr/>
        <p:nvPr/>
      </p:nvGrpSpPr>
      <p:grpSpPr>
        <a:xfrm>
          <a:off x="0" y="0"/>
          <a:ext cx="0" cy="0"/>
          <a:chOff x="0" y="0"/>
          <a:chExt cx="0" cy="0"/>
        </a:xfrm>
      </p:grpSpPr>
      <p:sp>
        <p:nvSpPr>
          <p:cNvPr id="34" name="Text Placeholder 12"/>
          <p:cNvSpPr>
            <a:spLocks noGrp="1"/>
          </p:cNvSpPr>
          <p:nvPr>
            <p:ph type="body" sz="quarter" idx="22" hasCustomPrompt="1"/>
          </p:nvPr>
        </p:nvSpPr>
        <p:spPr>
          <a:xfrm>
            <a:off x="491220" y="359757"/>
            <a:ext cx="2052669" cy="328295"/>
          </a:xfrm>
          <a:prstGeom prst="rect">
            <a:avLst/>
          </a:prstGeom>
        </p:spPr>
        <p:txBody>
          <a:bodyPr wrap="none" lIns="119997" tIns="0" rIns="119997" bIns="0">
            <a:spAutoFit/>
          </a:bodyPr>
          <a:lstStyle>
            <a:lvl1pPr marL="0" indent="0">
              <a:buNone/>
              <a:defRPr sz="2100" baseline="0">
                <a:solidFill>
                  <a:schemeClr val="tx1"/>
                </a:solidFill>
                <a:latin typeface="Stag Medium" pitchFamily="50" charset="0"/>
              </a:defRPr>
            </a:lvl1pPr>
          </a:lstStyle>
          <a:p>
            <a:pPr lvl="0"/>
            <a:r>
              <a:rPr lang="pl-PL" dirty="0" err="1"/>
              <a:t>Slide</a:t>
            </a:r>
            <a:r>
              <a:rPr lang="pl-PL" dirty="0"/>
              <a:t> </a:t>
            </a:r>
            <a:r>
              <a:rPr lang="pl-PL" dirty="0" err="1"/>
              <a:t>Title</a:t>
            </a:r>
            <a:endParaRPr lang="pl-PL" dirty="0"/>
          </a:p>
        </p:txBody>
      </p:sp>
      <p:sp>
        <p:nvSpPr>
          <p:cNvPr id="90" name="Slide Number Placeholder 24"/>
          <p:cNvSpPr>
            <a:spLocks noGrp="1"/>
          </p:cNvSpPr>
          <p:nvPr>
            <p:ph type="sldNum" sz="quarter" idx="4"/>
          </p:nvPr>
        </p:nvSpPr>
        <p:spPr>
          <a:xfrm>
            <a:off x="420664" y="6325835"/>
            <a:ext cx="356936" cy="369332"/>
          </a:xfrm>
          <a:prstGeom prst="rect">
            <a:avLst/>
          </a:prstGeom>
        </p:spPr>
        <p:txBody>
          <a:bodyPr vert="horz" wrap="none" lIns="0" tIns="60958" rIns="0" bIns="60958" rtlCol="0" anchor="ctr">
            <a:spAutoFit/>
          </a:bodyPr>
          <a:lstStyle>
            <a:lvl1pPr algn="r">
              <a:defRPr sz="1600">
                <a:solidFill>
                  <a:schemeClr val="tx1"/>
                </a:solidFill>
                <a:latin typeface="+mn-lt"/>
              </a:defRPr>
            </a:lvl1pPr>
          </a:lstStyle>
          <a:p>
            <a:pPr defTabSz="1219170"/>
            <a:fld id="{143CEFA1-60CA-4AF3-AAD2-AEF6B5D9A710}" type="slidenum">
              <a:rPr lang="pl-PL" smtClean="0">
                <a:solidFill>
                  <a:prstClr val="black"/>
                </a:solidFill>
              </a:rPr>
              <a:pPr defTabSz="1219170"/>
              <a:t>‹#›</a:t>
            </a:fld>
            <a:endParaRPr lang="pl-PL" dirty="0">
              <a:solidFill>
                <a:prstClr val="black"/>
              </a:solidFill>
            </a:endParaRPr>
          </a:p>
        </p:txBody>
      </p:sp>
      <p:sp>
        <p:nvSpPr>
          <p:cNvPr id="21" name="Footer Placeholder 23"/>
          <p:cNvSpPr>
            <a:spLocks noGrp="1"/>
          </p:cNvSpPr>
          <p:nvPr>
            <p:ph type="ftr" sz="quarter" idx="3"/>
          </p:nvPr>
        </p:nvSpPr>
        <p:spPr>
          <a:xfrm>
            <a:off x="978945" y="6357844"/>
            <a:ext cx="3126925" cy="307776"/>
          </a:xfrm>
          <a:prstGeom prst="rect">
            <a:avLst/>
          </a:prstGeom>
        </p:spPr>
        <p:txBody>
          <a:bodyPr vert="horz" wrap="none" lIns="0" tIns="60958" rIns="0" bIns="60958" rtlCol="0" anchor="ctr">
            <a:spAutoFit/>
          </a:bodyPr>
          <a:lstStyle>
            <a:lvl1pPr algn="l">
              <a:defRPr sz="1200">
                <a:solidFill>
                  <a:schemeClr val="tx1"/>
                </a:solidFill>
              </a:defRPr>
            </a:lvl1pPr>
          </a:lstStyle>
          <a:p>
            <a:pPr defTabSz="1219170"/>
            <a:r>
              <a:rPr lang="it-IT" dirty="0">
                <a:solidFill>
                  <a:prstClr val="black"/>
                </a:solidFill>
              </a:rPr>
              <a:t>GB&amp;PS EPS Global Delivery Center India</a:t>
            </a:r>
            <a:endParaRPr lang="pl-PL" dirty="0">
              <a:solidFill>
                <a:prstClr val="black"/>
              </a:solidFill>
            </a:endParaRPr>
          </a:p>
        </p:txBody>
      </p:sp>
      <p:sp>
        <p:nvSpPr>
          <p:cNvPr id="46" name="Text Placeholder 41"/>
          <p:cNvSpPr>
            <a:spLocks noGrp="1"/>
          </p:cNvSpPr>
          <p:nvPr>
            <p:ph type="body" sz="quarter" idx="86"/>
          </p:nvPr>
        </p:nvSpPr>
        <p:spPr>
          <a:xfrm>
            <a:off x="576691" y="5010721"/>
            <a:ext cx="1106208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lstStyle>
            <a:lvl1pPr marL="0" indent="0" algn="ctr">
              <a:buNone/>
              <a:defRPr>
                <a:solidFill>
                  <a:schemeClr val="bg1"/>
                </a:solidFill>
                <a:latin typeface="+mj-lt"/>
              </a:defRPr>
            </a:lvl1pPr>
          </a:lstStyle>
          <a:p>
            <a:r>
              <a:rPr lang="pl-PL" sz="2100" dirty="0" err="1"/>
              <a:t>References</a:t>
            </a:r>
            <a:endParaRPr lang="pl-PL" sz="2100" dirty="0"/>
          </a:p>
        </p:txBody>
      </p:sp>
      <p:sp>
        <p:nvSpPr>
          <p:cNvPr id="3" name="Picture Placeholder 2"/>
          <p:cNvSpPr>
            <a:spLocks noGrp="1"/>
          </p:cNvSpPr>
          <p:nvPr>
            <p:ph type="pic" sz="quarter" idx="108"/>
          </p:nvPr>
        </p:nvSpPr>
        <p:spPr>
          <a:xfrm>
            <a:off x="612274" y="4304678"/>
            <a:ext cx="1508027" cy="618796"/>
          </a:xfrm>
          <a:effectLst/>
        </p:spPr>
        <p:txBody>
          <a:bodyPr>
            <a:normAutofit/>
          </a:bodyPr>
          <a:lstStyle>
            <a:lvl1pPr marL="0" indent="0">
              <a:buNone/>
              <a:defRPr sz="1200"/>
            </a:lvl1pPr>
          </a:lstStyle>
          <a:p>
            <a:endParaRPr lang="pl-PL" dirty="0"/>
          </a:p>
        </p:txBody>
      </p:sp>
      <p:sp>
        <p:nvSpPr>
          <p:cNvPr id="111" name="Picture Placeholder 2"/>
          <p:cNvSpPr>
            <a:spLocks noGrp="1"/>
          </p:cNvSpPr>
          <p:nvPr>
            <p:ph type="pic" sz="quarter" idx="109"/>
          </p:nvPr>
        </p:nvSpPr>
        <p:spPr>
          <a:xfrm>
            <a:off x="2191475" y="4304678"/>
            <a:ext cx="1508027" cy="618796"/>
          </a:xfrm>
          <a:effectLst/>
        </p:spPr>
        <p:txBody>
          <a:bodyPr>
            <a:normAutofit/>
          </a:bodyPr>
          <a:lstStyle>
            <a:lvl1pPr marL="0" indent="0">
              <a:buNone/>
              <a:defRPr sz="1200"/>
            </a:lvl1pPr>
          </a:lstStyle>
          <a:p>
            <a:endParaRPr lang="pl-PL" dirty="0"/>
          </a:p>
        </p:txBody>
      </p:sp>
      <p:sp>
        <p:nvSpPr>
          <p:cNvPr id="112" name="Picture Placeholder 2"/>
          <p:cNvSpPr>
            <a:spLocks noGrp="1"/>
          </p:cNvSpPr>
          <p:nvPr>
            <p:ph type="pic" sz="quarter" idx="110"/>
          </p:nvPr>
        </p:nvSpPr>
        <p:spPr>
          <a:xfrm>
            <a:off x="3770675" y="4304678"/>
            <a:ext cx="1508027" cy="618796"/>
          </a:xfrm>
          <a:effectLst/>
        </p:spPr>
        <p:txBody>
          <a:bodyPr>
            <a:normAutofit/>
          </a:bodyPr>
          <a:lstStyle>
            <a:lvl1pPr marL="0" indent="0">
              <a:buNone/>
              <a:defRPr sz="1200"/>
            </a:lvl1pPr>
          </a:lstStyle>
          <a:p>
            <a:endParaRPr lang="pl-PL" dirty="0"/>
          </a:p>
        </p:txBody>
      </p:sp>
      <p:sp>
        <p:nvSpPr>
          <p:cNvPr id="113" name="Picture Placeholder 2"/>
          <p:cNvSpPr>
            <a:spLocks noGrp="1"/>
          </p:cNvSpPr>
          <p:nvPr>
            <p:ph type="pic" sz="quarter" idx="111"/>
          </p:nvPr>
        </p:nvSpPr>
        <p:spPr>
          <a:xfrm>
            <a:off x="5349875" y="4304678"/>
            <a:ext cx="1508027" cy="618796"/>
          </a:xfrm>
          <a:effectLst/>
        </p:spPr>
        <p:txBody>
          <a:bodyPr>
            <a:normAutofit/>
          </a:bodyPr>
          <a:lstStyle>
            <a:lvl1pPr marL="0" indent="0">
              <a:buNone/>
              <a:defRPr sz="1200"/>
            </a:lvl1pPr>
          </a:lstStyle>
          <a:p>
            <a:endParaRPr lang="pl-PL" dirty="0"/>
          </a:p>
        </p:txBody>
      </p:sp>
      <p:sp>
        <p:nvSpPr>
          <p:cNvPr id="114" name="Picture Placeholder 2"/>
          <p:cNvSpPr>
            <a:spLocks noGrp="1"/>
          </p:cNvSpPr>
          <p:nvPr>
            <p:ph type="pic" sz="quarter" idx="112"/>
          </p:nvPr>
        </p:nvSpPr>
        <p:spPr>
          <a:xfrm>
            <a:off x="6932945" y="4304678"/>
            <a:ext cx="1508027" cy="618796"/>
          </a:xfrm>
          <a:effectLst/>
        </p:spPr>
        <p:txBody>
          <a:bodyPr>
            <a:normAutofit/>
          </a:bodyPr>
          <a:lstStyle>
            <a:lvl1pPr marL="0" indent="0">
              <a:buNone/>
              <a:defRPr sz="1200"/>
            </a:lvl1pPr>
          </a:lstStyle>
          <a:p>
            <a:endParaRPr lang="pl-PL" dirty="0"/>
          </a:p>
        </p:txBody>
      </p:sp>
      <p:sp>
        <p:nvSpPr>
          <p:cNvPr id="119" name="Picture Placeholder 2"/>
          <p:cNvSpPr>
            <a:spLocks noGrp="1"/>
          </p:cNvSpPr>
          <p:nvPr>
            <p:ph type="pic" sz="quarter" idx="113"/>
          </p:nvPr>
        </p:nvSpPr>
        <p:spPr>
          <a:xfrm>
            <a:off x="8512145" y="4304678"/>
            <a:ext cx="1508027" cy="618796"/>
          </a:xfrm>
          <a:effectLst/>
        </p:spPr>
        <p:txBody>
          <a:bodyPr>
            <a:normAutofit/>
          </a:bodyPr>
          <a:lstStyle>
            <a:lvl1pPr marL="0" indent="0">
              <a:buNone/>
              <a:defRPr sz="1200"/>
            </a:lvl1pPr>
          </a:lstStyle>
          <a:p>
            <a:endParaRPr lang="pl-PL" dirty="0"/>
          </a:p>
        </p:txBody>
      </p:sp>
      <p:sp>
        <p:nvSpPr>
          <p:cNvPr id="120" name="Picture Placeholder 2"/>
          <p:cNvSpPr>
            <a:spLocks noGrp="1"/>
          </p:cNvSpPr>
          <p:nvPr>
            <p:ph type="pic" sz="quarter" idx="114"/>
          </p:nvPr>
        </p:nvSpPr>
        <p:spPr>
          <a:xfrm>
            <a:off x="10091292" y="4304678"/>
            <a:ext cx="1508027" cy="618796"/>
          </a:xfrm>
          <a:effectLst/>
        </p:spPr>
        <p:txBody>
          <a:bodyPr>
            <a:normAutofit/>
          </a:bodyPr>
          <a:lstStyle>
            <a:lvl1pPr marL="0" indent="0">
              <a:buNone/>
              <a:defRPr sz="1200"/>
            </a:lvl1pPr>
          </a:lstStyle>
          <a:p>
            <a:endParaRPr lang="pl-PL" dirty="0"/>
          </a:p>
        </p:txBody>
      </p:sp>
      <p:sp>
        <p:nvSpPr>
          <p:cNvPr id="121" name="Picture Placeholder 2"/>
          <p:cNvSpPr>
            <a:spLocks noGrp="1"/>
          </p:cNvSpPr>
          <p:nvPr>
            <p:ph type="pic" sz="quarter" idx="115"/>
          </p:nvPr>
        </p:nvSpPr>
        <p:spPr>
          <a:xfrm>
            <a:off x="612274" y="5302523"/>
            <a:ext cx="1508027" cy="618796"/>
          </a:xfrm>
          <a:effectLst/>
        </p:spPr>
        <p:txBody>
          <a:bodyPr>
            <a:normAutofit/>
          </a:bodyPr>
          <a:lstStyle>
            <a:lvl1pPr marL="0" indent="0">
              <a:buNone/>
              <a:defRPr sz="1200"/>
            </a:lvl1pPr>
          </a:lstStyle>
          <a:p>
            <a:endParaRPr lang="pl-PL" dirty="0"/>
          </a:p>
        </p:txBody>
      </p:sp>
      <p:sp>
        <p:nvSpPr>
          <p:cNvPr id="122" name="Picture Placeholder 2"/>
          <p:cNvSpPr>
            <a:spLocks noGrp="1"/>
          </p:cNvSpPr>
          <p:nvPr>
            <p:ph type="pic" sz="quarter" idx="116"/>
          </p:nvPr>
        </p:nvSpPr>
        <p:spPr>
          <a:xfrm>
            <a:off x="2191475" y="5302523"/>
            <a:ext cx="1508027" cy="618796"/>
          </a:xfrm>
          <a:effectLst/>
        </p:spPr>
        <p:txBody>
          <a:bodyPr>
            <a:normAutofit/>
          </a:bodyPr>
          <a:lstStyle>
            <a:lvl1pPr marL="0" indent="0">
              <a:buNone/>
              <a:defRPr sz="1200"/>
            </a:lvl1pPr>
          </a:lstStyle>
          <a:p>
            <a:endParaRPr lang="pl-PL" dirty="0"/>
          </a:p>
        </p:txBody>
      </p:sp>
      <p:sp>
        <p:nvSpPr>
          <p:cNvPr id="124" name="Picture Placeholder 2"/>
          <p:cNvSpPr>
            <a:spLocks noGrp="1"/>
          </p:cNvSpPr>
          <p:nvPr>
            <p:ph type="pic" sz="quarter" idx="117"/>
          </p:nvPr>
        </p:nvSpPr>
        <p:spPr>
          <a:xfrm>
            <a:off x="3770675" y="5302523"/>
            <a:ext cx="1508027" cy="618796"/>
          </a:xfrm>
          <a:effectLst/>
        </p:spPr>
        <p:txBody>
          <a:bodyPr>
            <a:normAutofit/>
          </a:bodyPr>
          <a:lstStyle>
            <a:lvl1pPr marL="0" indent="0">
              <a:buNone/>
              <a:defRPr sz="1200"/>
            </a:lvl1pPr>
          </a:lstStyle>
          <a:p>
            <a:endParaRPr lang="pl-PL" dirty="0"/>
          </a:p>
        </p:txBody>
      </p:sp>
      <p:sp>
        <p:nvSpPr>
          <p:cNvPr id="125" name="Picture Placeholder 2"/>
          <p:cNvSpPr>
            <a:spLocks noGrp="1"/>
          </p:cNvSpPr>
          <p:nvPr>
            <p:ph type="pic" sz="quarter" idx="118"/>
          </p:nvPr>
        </p:nvSpPr>
        <p:spPr>
          <a:xfrm>
            <a:off x="5349875" y="5302523"/>
            <a:ext cx="1508027" cy="618796"/>
          </a:xfrm>
          <a:effectLst/>
        </p:spPr>
        <p:txBody>
          <a:bodyPr>
            <a:normAutofit/>
          </a:bodyPr>
          <a:lstStyle>
            <a:lvl1pPr marL="0" indent="0">
              <a:buNone/>
              <a:defRPr sz="1200"/>
            </a:lvl1pPr>
          </a:lstStyle>
          <a:p>
            <a:endParaRPr lang="pl-PL" dirty="0"/>
          </a:p>
        </p:txBody>
      </p:sp>
      <p:sp>
        <p:nvSpPr>
          <p:cNvPr id="126" name="Picture Placeholder 2"/>
          <p:cNvSpPr>
            <a:spLocks noGrp="1"/>
          </p:cNvSpPr>
          <p:nvPr>
            <p:ph type="pic" sz="quarter" idx="119"/>
          </p:nvPr>
        </p:nvSpPr>
        <p:spPr>
          <a:xfrm>
            <a:off x="6932945" y="5302523"/>
            <a:ext cx="1508027" cy="618796"/>
          </a:xfrm>
          <a:effectLst/>
        </p:spPr>
        <p:txBody>
          <a:bodyPr>
            <a:normAutofit/>
          </a:bodyPr>
          <a:lstStyle>
            <a:lvl1pPr marL="0" indent="0">
              <a:buNone/>
              <a:defRPr sz="1200"/>
            </a:lvl1pPr>
          </a:lstStyle>
          <a:p>
            <a:endParaRPr lang="pl-PL" dirty="0"/>
          </a:p>
        </p:txBody>
      </p:sp>
      <p:sp>
        <p:nvSpPr>
          <p:cNvPr id="127" name="Picture Placeholder 2"/>
          <p:cNvSpPr>
            <a:spLocks noGrp="1"/>
          </p:cNvSpPr>
          <p:nvPr>
            <p:ph type="pic" sz="quarter" idx="120"/>
          </p:nvPr>
        </p:nvSpPr>
        <p:spPr>
          <a:xfrm>
            <a:off x="8512145" y="5302523"/>
            <a:ext cx="1508027" cy="618796"/>
          </a:xfrm>
          <a:effectLst/>
        </p:spPr>
        <p:txBody>
          <a:bodyPr>
            <a:normAutofit/>
          </a:bodyPr>
          <a:lstStyle>
            <a:lvl1pPr marL="0" indent="0">
              <a:buNone/>
              <a:defRPr sz="1200"/>
            </a:lvl1pPr>
          </a:lstStyle>
          <a:p>
            <a:endParaRPr lang="pl-PL" dirty="0"/>
          </a:p>
        </p:txBody>
      </p:sp>
      <p:sp>
        <p:nvSpPr>
          <p:cNvPr id="128" name="Picture Placeholder 2"/>
          <p:cNvSpPr>
            <a:spLocks noGrp="1"/>
          </p:cNvSpPr>
          <p:nvPr>
            <p:ph type="pic" sz="quarter" idx="121"/>
          </p:nvPr>
        </p:nvSpPr>
        <p:spPr>
          <a:xfrm>
            <a:off x="10091292" y="5302523"/>
            <a:ext cx="1508027" cy="618796"/>
          </a:xfrm>
          <a:effectLst/>
        </p:spPr>
        <p:txBody>
          <a:bodyPr>
            <a:normAutofit/>
          </a:bodyPr>
          <a:lstStyle>
            <a:lvl1pPr marL="0" indent="0">
              <a:buNone/>
              <a:defRPr sz="1200"/>
            </a:lvl1pPr>
          </a:lstStyle>
          <a:p>
            <a:endParaRPr lang="pl-PL" dirty="0"/>
          </a:p>
        </p:txBody>
      </p:sp>
      <p:sp>
        <p:nvSpPr>
          <p:cNvPr id="133" name="Text Placeholder 6"/>
          <p:cNvSpPr>
            <a:spLocks noGrp="1"/>
          </p:cNvSpPr>
          <p:nvPr>
            <p:ph type="body" sz="quarter" idx="124"/>
          </p:nvPr>
        </p:nvSpPr>
        <p:spPr>
          <a:xfrm>
            <a:off x="576692"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4" name="Text Placeholder 6"/>
          <p:cNvSpPr>
            <a:spLocks noGrp="1"/>
          </p:cNvSpPr>
          <p:nvPr>
            <p:ph type="body" sz="quarter" idx="125"/>
          </p:nvPr>
        </p:nvSpPr>
        <p:spPr>
          <a:xfrm>
            <a:off x="9486409"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5" name="Text Placeholder 6"/>
          <p:cNvSpPr>
            <a:spLocks noGrp="1"/>
          </p:cNvSpPr>
          <p:nvPr>
            <p:ph type="body" sz="quarter" idx="126"/>
          </p:nvPr>
        </p:nvSpPr>
        <p:spPr>
          <a:xfrm>
            <a:off x="7259209"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6" name="Text Placeholder 6"/>
          <p:cNvSpPr>
            <a:spLocks noGrp="1"/>
          </p:cNvSpPr>
          <p:nvPr>
            <p:ph type="body" sz="quarter" idx="127"/>
          </p:nvPr>
        </p:nvSpPr>
        <p:spPr>
          <a:xfrm>
            <a:off x="5032009"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37" name="Text Placeholder 6"/>
          <p:cNvSpPr>
            <a:spLocks noGrp="1"/>
          </p:cNvSpPr>
          <p:nvPr>
            <p:ph type="body" sz="quarter" idx="128"/>
          </p:nvPr>
        </p:nvSpPr>
        <p:spPr>
          <a:xfrm>
            <a:off x="2803892" y="3220899"/>
            <a:ext cx="2164800" cy="720000"/>
          </a:xfrm>
          <a:solidFill>
            <a:schemeClr val="bg2"/>
          </a:solidFill>
          <a:ln>
            <a:solidFill>
              <a:schemeClr val="tx2"/>
            </a:solidFill>
          </a:ln>
          <a:effectLst>
            <a:outerShdw blurRad="76200" dist="12700" dir="5400000" algn="ctr" rotWithShape="0">
              <a:srgbClr val="000000">
                <a:alpha val="35000"/>
              </a:srgbClr>
            </a:outerShdw>
          </a:effectLst>
        </p:spPr>
        <p:txBody>
          <a:bodyPr anchor="ctr">
            <a:normAutofit/>
          </a:bodyPr>
          <a:lstStyle>
            <a:lvl1pPr marL="0" indent="0" algn="ctr">
              <a:buNone/>
              <a:defRPr sz="1600">
                <a:solidFill>
                  <a:schemeClr val="bg1"/>
                </a:solidFill>
                <a:latin typeface="Stag Sans Book" pitchFamily="34" charset="0"/>
              </a:defRPr>
            </a:lvl1pPr>
          </a:lstStyle>
          <a:p>
            <a:pPr lvl="0"/>
            <a:endParaRPr lang="pl-PL" dirty="0"/>
          </a:p>
        </p:txBody>
      </p:sp>
      <p:sp>
        <p:nvSpPr>
          <p:cNvPr id="142" name="Text Placeholder 41"/>
          <p:cNvSpPr>
            <a:spLocks noGrp="1"/>
          </p:cNvSpPr>
          <p:nvPr>
            <p:ph type="body" sz="quarter" idx="129" hasCustomPrompt="1"/>
          </p:nvPr>
        </p:nvSpPr>
        <p:spPr>
          <a:xfrm>
            <a:off x="576691" y="4012875"/>
            <a:ext cx="1106208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lstStyle>
            <a:lvl1pPr marL="0" indent="0" algn="ctr">
              <a:buNone/>
              <a:defRPr>
                <a:solidFill>
                  <a:schemeClr val="bg1"/>
                </a:solidFill>
                <a:latin typeface="+mj-lt"/>
              </a:defRPr>
            </a:lvl1pPr>
          </a:lstStyle>
          <a:p>
            <a:r>
              <a:rPr lang="pl-PL" sz="2100" dirty="0"/>
              <a:t>Technologies &amp; </a:t>
            </a:r>
            <a:r>
              <a:rPr lang="pl-PL" sz="2100" dirty="0" err="1"/>
              <a:t>Methods</a:t>
            </a:r>
            <a:endParaRPr lang="pl-PL" sz="2100" dirty="0"/>
          </a:p>
        </p:txBody>
      </p:sp>
      <p:sp>
        <p:nvSpPr>
          <p:cNvPr id="143" name="Text Placeholder 41"/>
          <p:cNvSpPr>
            <a:spLocks noGrp="1"/>
          </p:cNvSpPr>
          <p:nvPr>
            <p:ph type="body" sz="quarter" idx="130" hasCustomPrompt="1"/>
          </p:nvPr>
        </p:nvSpPr>
        <p:spPr>
          <a:xfrm>
            <a:off x="576691" y="2868995"/>
            <a:ext cx="1106208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lstStyle>
            <a:lvl1pPr marL="0" indent="0" algn="ctr">
              <a:buNone/>
              <a:defRPr>
                <a:solidFill>
                  <a:schemeClr val="bg1"/>
                </a:solidFill>
                <a:latin typeface="+mj-lt"/>
              </a:defRPr>
            </a:lvl1pPr>
          </a:lstStyle>
          <a:p>
            <a:r>
              <a:rPr lang="pl-PL" sz="2100" dirty="0"/>
              <a:t>Team </a:t>
            </a:r>
            <a:r>
              <a:rPr lang="pl-PL" sz="2100" dirty="0" err="1"/>
              <a:t>Structure</a:t>
            </a:r>
            <a:endParaRPr lang="pl-PL" sz="2100" dirty="0"/>
          </a:p>
        </p:txBody>
      </p:sp>
      <p:sp>
        <p:nvSpPr>
          <p:cNvPr id="146" name="Text Placeholder 15"/>
          <p:cNvSpPr>
            <a:spLocks noGrp="1"/>
          </p:cNvSpPr>
          <p:nvPr>
            <p:ph type="body" sz="quarter" idx="131" hasCustomPrompt="1"/>
          </p:nvPr>
        </p:nvSpPr>
        <p:spPr>
          <a:xfrm>
            <a:off x="576687" y="882021"/>
            <a:ext cx="9206115"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noAutofit/>
          </a:bodyPr>
          <a:lstStyle>
            <a:lvl1pPr marL="0" indent="0" algn="ctr">
              <a:buNone/>
              <a:defRPr sz="2100">
                <a:solidFill>
                  <a:schemeClr val="bg1"/>
                </a:solidFill>
                <a:latin typeface="+mj-lt"/>
              </a:defRPr>
            </a:lvl1pPr>
          </a:lstStyle>
          <a:p>
            <a:r>
              <a:rPr lang="pl-PL" dirty="0" err="1"/>
              <a:t>Provided</a:t>
            </a:r>
            <a:r>
              <a:rPr lang="pl-PL" dirty="0"/>
              <a:t> Services</a:t>
            </a:r>
          </a:p>
        </p:txBody>
      </p:sp>
      <p:sp>
        <p:nvSpPr>
          <p:cNvPr id="147" name="Text Placeholder 15"/>
          <p:cNvSpPr>
            <a:spLocks noGrp="1"/>
          </p:cNvSpPr>
          <p:nvPr>
            <p:ph type="body" sz="quarter" idx="132" hasCustomPrompt="1"/>
          </p:nvPr>
        </p:nvSpPr>
        <p:spPr>
          <a:xfrm>
            <a:off x="9843577" y="882021"/>
            <a:ext cx="1795200"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noAutofit/>
          </a:bodyPr>
          <a:lstStyle>
            <a:lvl1pPr marL="0" indent="0" algn="ctr">
              <a:buNone/>
              <a:defRPr sz="1600">
                <a:solidFill>
                  <a:schemeClr val="bg1"/>
                </a:solidFill>
                <a:latin typeface="+mj-lt"/>
              </a:defRPr>
            </a:lvl1pPr>
          </a:lstStyle>
          <a:p>
            <a:r>
              <a:rPr lang="pl-PL" dirty="0"/>
              <a:t>Team Manager</a:t>
            </a:r>
          </a:p>
        </p:txBody>
      </p:sp>
      <p:sp>
        <p:nvSpPr>
          <p:cNvPr id="130" name="Text Placeholder 2"/>
          <p:cNvSpPr>
            <a:spLocks noGrp="1"/>
          </p:cNvSpPr>
          <p:nvPr>
            <p:ph type="body" sz="quarter" idx="61"/>
          </p:nvPr>
        </p:nvSpPr>
        <p:spPr>
          <a:xfrm>
            <a:off x="576692" y="1169621"/>
            <a:ext cx="9206109" cy="1624673"/>
          </a:xfrm>
          <a:solidFill>
            <a:srgbClr val="F5F5F5"/>
          </a:solidFill>
          <a:ln>
            <a:solidFill>
              <a:srgbClr val="0066A1"/>
            </a:solidFill>
          </a:ln>
          <a:effectLst>
            <a:outerShdw blurRad="76200" dist="12700" dir="5400000" algn="ctr" rotWithShape="0">
              <a:srgbClr val="000000">
                <a:alpha val="35000"/>
              </a:srgbClr>
            </a:outerShdw>
          </a:effectLst>
        </p:spPr>
        <p:txBody>
          <a:bodyPr lIns="119997" rIns="119997">
            <a:normAutofit/>
          </a:bodyPr>
          <a:lstStyle>
            <a:lvl1pPr marL="383990">
              <a:spcBef>
                <a:spcPts val="533"/>
              </a:spcBef>
              <a:spcAft>
                <a:spcPts val="533"/>
              </a:spcAft>
              <a:defRPr sz="2100"/>
            </a:lvl1pPr>
            <a:lvl2pPr marL="767981">
              <a:spcBef>
                <a:spcPts val="0"/>
              </a:spcBef>
              <a:spcAft>
                <a:spcPts val="0"/>
              </a:spcAft>
              <a:defRPr sz="1900"/>
            </a:lvl2pPr>
            <a:lvl3pPr>
              <a:defRPr sz="16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9" name="Picture Placeholder 2"/>
          <p:cNvSpPr>
            <a:spLocks noGrp="1"/>
          </p:cNvSpPr>
          <p:nvPr>
            <p:ph type="pic" sz="quarter" idx="122"/>
          </p:nvPr>
        </p:nvSpPr>
        <p:spPr>
          <a:xfrm>
            <a:off x="9843576" y="1169824"/>
            <a:ext cx="1795200" cy="1347269"/>
          </a:xfrm>
          <a:ln>
            <a:solidFill>
              <a:schemeClr val="tx2"/>
            </a:solidFill>
          </a:ln>
          <a:effectLst>
            <a:outerShdw blurRad="76200" dist="12700" dir="5400000" algn="ctr" rotWithShape="0">
              <a:srgbClr val="000000">
                <a:alpha val="35000"/>
              </a:srgbClr>
            </a:outerShdw>
          </a:effectLst>
        </p:spPr>
        <p:txBody>
          <a:bodyPr>
            <a:normAutofit/>
          </a:bodyPr>
          <a:lstStyle>
            <a:lvl1pPr marL="0" indent="0">
              <a:buNone/>
              <a:defRPr sz="1200"/>
            </a:lvl1pPr>
          </a:lstStyle>
          <a:p>
            <a:endParaRPr lang="pl-PL" dirty="0"/>
          </a:p>
        </p:txBody>
      </p:sp>
      <p:sp>
        <p:nvSpPr>
          <p:cNvPr id="48" name="Text Placeholder 15"/>
          <p:cNvSpPr>
            <a:spLocks noGrp="1"/>
          </p:cNvSpPr>
          <p:nvPr>
            <p:ph type="body" sz="quarter" idx="15" hasCustomPrompt="1"/>
          </p:nvPr>
        </p:nvSpPr>
        <p:spPr>
          <a:xfrm>
            <a:off x="9844971" y="2517092"/>
            <a:ext cx="1793803" cy="277200"/>
          </a:xfrm>
          <a:solidFill>
            <a:schemeClr val="tx2"/>
          </a:solidFill>
          <a:ln>
            <a:solidFill>
              <a:schemeClr val="tx2"/>
            </a:solidFill>
          </a:ln>
          <a:effectLst>
            <a:outerShdw blurRad="76200" dist="12700" dir="5400000" algn="ctr" rotWithShape="0">
              <a:srgbClr val="000000">
                <a:alpha val="35000"/>
              </a:srgbClr>
            </a:outerShdw>
          </a:effectLst>
        </p:spPr>
        <p:txBody>
          <a:bodyPr lIns="0" tIns="0" rIns="0" bIns="0" anchor="ctr">
            <a:noAutofit/>
          </a:bodyPr>
          <a:lstStyle>
            <a:lvl1pPr marL="0" indent="0" algn="ctr">
              <a:buNone/>
              <a:defRPr sz="1300">
                <a:solidFill>
                  <a:schemeClr val="bg1"/>
                </a:solidFill>
                <a:latin typeface="+mj-lt"/>
              </a:defRPr>
            </a:lvl1pPr>
          </a:lstStyle>
          <a:p>
            <a:r>
              <a:rPr lang="pl-PL" dirty="0" err="1"/>
              <a:t>Name</a:t>
            </a:r>
            <a:endParaRPr lang="pl-PL" dirty="0"/>
          </a:p>
        </p:txBody>
      </p:sp>
    </p:spTree>
    <p:extLst>
      <p:ext uri="{BB962C8B-B14F-4D97-AF65-F5344CB8AC3E}">
        <p14:creationId xmlns:p14="http://schemas.microsoft.com/office/powerpoint/2010/main" val="1543630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p:bg>
      <p:bgPr>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7088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43125" y="1124744"/>
            <a:ext cx="6312000" cy="1245600"/>
          </a:xfrm>
        </p:spPr>
        <p:txBody>
          <a:bodyPr>
            <a:noAutofit/>
          </a:bodyPr>
          <a:lstStyle>
            <a:lvl1pPr>
              <a:defRPr sz="2400">
                <a:solidFill>
                  <a:schemeClr val="tx1"/>
                </a:solidFill>
              </a:defRPr>
            </a:lvl1pPr>
          </a:lstStyle>
          <a:p>
            <a:r>
              <a:rPr lang="en-US" dirty="0"/>
              <a:t>Click to edit Master title style</a:t>
            </a:r>
            <a:endParaRPr lang="nl-NL" dirty="0"/>
          </a:p>
        </p:txBody>
      </p:sp>
      <p:sp>
        <p:nvSpPr>
          <p:cNvPr id="12" name="AddNotifier#1"/>
          <p:cNvSpPr txBox="1">
            <a:spLocks noChangeArrowheads="1"/>
          </p:cNvSpPr>
          <p:nvPr userDrawn="1"/>
        </p:nvSpPr>
        <p:spPr bwMode="auto">
          <a:xfrm>
            <a:off x="2918917" y="3166337"/>
            <a:ext cx="6312000" cy="148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6" tIns="60948" rIns="121896" bIns="60948"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defTabSz="1218930"/>
            <a:r>
              <a:rPr lang="en-US" sz="1300" dirty="0">
                <a:solidFill>
                  <a:prstClr val="black"/>
                </a:solidFill>
                <a:latin typeface="Verdana" pitchFamily="34" charset="0"/>
                <a:ea typeface="Verdana" pitchFamily="34" charset="0"/>
                <a:cs typeface="Verdana" pitchFamily="34" charset="0"/>
              </a:rPr>
              <a:t>Atos, the Atos logo, Atos Consulting, Atos </a:t>
            </a:r>
            <a:r>
              <a:rPr lang="en-US" sz="1300" dirty="0" err="1">
                <a:solidFill>
                  <a:prstClr val="black"/>
                </a:solidFill>
                <a:latin typeface="Verdana" pitchFamily="34" charset="0"/>
                <a:ea typeface="Verdana" pitchFamily="34" charset="0"/>
                <a:cs typeface="Verdana" pitchFamily="34" charset="0"/>
              </a:rPr>
              <a:t>Worldgrid</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Worldline</a:t>
            </a:r>
            <a:r>
              <a:rPr lang="en-US" sz="1300" dirty="0">
                <a:solidFill>
                  <a:prstClr val="black"/>
                </a:solidFill>
                <a:latin typeface="Verdana" pitchFamily="34" charset="0"/>
                <a:ea typeface="Verdana" pitchFamily="34" charset="0"/>
                <a:cs typeface="Verdana" pitchFamily="34" charset="0"/>
              </a:rPr>
              <a:t>, </a:t>
            </a:r>
            <a:r>
              <a:rPr lang="en-US" sz="1300" dirty="0" err="1">
                <a:solidFill>
                  <a:prstClr val="black"/>
                </a:solidFill>
                <a:latin typeface="Verdana" pitchFamily="34" charset="0"/>
                <a:ea typeface="Verdana" pitchFamily="34" charset="0"/>
                <a:cs typeface="Verdana" pitchFamily="34" charset="0"/>
              </a:rPr>
              <a:t>BlueKiwi</a:t>
            </a:r>
            <a:r>
              <a:rPr lang="en-US" sz="1300" dirty="0">
                <a:solidFill>
                  <a:prstClr val="black"/>
                </a:solidFill>
                <a:latin typeface="Verdana" pitchFamily="34" charset="0"/>
                <a:ea typeface="Verdana" pitchFamily="34" charset="0"/>
                <a:cs typeface="Verdana" pitchFamily="34" charset="0"/>
              </a:rPr>
              <a:t>, Bull, Canopy the Open Cloud Company, </a:t>
            </a:r>
            <a:r>
              <a:rPr lang="en-US" sz="1300" dirty="0" err="1">
                <a:solidFill>
                  <a:prstClr val="black"/>
                </a:solidFill>
                <a:latin typeface="Verdana" pitchFamily="34" charset="0"/>
                <a:ea typeface="Verdana" pitchFamily="34" charset="0"/>
                <a:cs typeface="Verdana" pitchFamily="34" charset="0"/>
              </a:rPr>
              <a:t>Yunano</a:t>
            </a:r>
            <a:r>
              <a:rPr lang="en-US" sz="1300" dirty="0">
                <a:solidFill>
                  <a:prstClr val="black"/>
                </a:solidFill>
                <a:latin typeface="Verdana" pitchFamily="34" charset="0"/>
                <a:ea typeface="Verdana" pitchFamily="34" charset="0"/>
                <a:cs typeface="Verdana" pitchFamily="34" charset="0"/>
              </a:rPr>
              <a:t>,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p>
        </p:txBody>
      </p:sp>
      <p:sp>
        <p:nvSpPr>
          <p:cNvPr id="7" name="AddCustomDate#1"/>
          <p:cNvSpPr txBox="1"/>
          <p:nvPr userDrawn="1"/>
        </p:nvSpPr>
        <p:spPr>
          <a:xfrm>
            <a:off x="5313315" y="4653139"/>
            <a:ext cx="1571628" cy="369332"/>
          </a:xfrm>
          <a:prstGeom prst="rect">
            <a:avLst/>
          </a:prstGeom>
          <a:noFill/>
        </p:spPr>
        <p:txBody>
          <a:bodyPr wrap="none" lIns="121896" tIns="60948" rIns="121896" bIns="60948" rtlCol="0">
            <a:spAutoFit/>
          </a:bodyPr>
          <a:lstStyle/>
          <a:p>
            <a:pPr defTabSz="1218930"/>
            <a:r>
              <a:rPr lang="nl-NL" sz="1600">
                <a:solidFill>
                  <a:prstClr val="black"/>
                </a:solidFill>
                <a:ea typeface="Verdana" pitchFamily="34" charset="0"/>
                <a:cs typeface="Verdana" pitchFamily="34" charset="0"/>
              </a:rPr>
              <a:t>dd-mm-yyyy</a:t>
            </a:r>
            <a:endParaRPr lang="nl-NL" sz="1600" dirty="0">
              <a:solidFill>
                <a:prstClr val="black"/>
              </a:solidFill>
              <a:ea typeface="Verdana" pitchFamily="34" charset="0"/>
              <a:cs typeface="Verdana" pitchFamily="34" charset="0"/>
            </a:endParaRPr>
          </a:p>
        </p:txBody>
      </p:sp>
      <p:sp>
        <p:nvSpPr>
          <p:cNvPr id="8" name="AddClassification"/>
          <p:cNvSpPr txBox="1">
            <a:spLocks noChangeArrowheads="1"/>
          </p:cNvSpPr>
          <p:nvPr userDrawn="1"/>
        </p:nvSpPr>
        <p:spPr bwMode="auto">
          <a:xfrm>
            <a:off x="4870315" y="6386411"/>
            <a:ext cx="24092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6" tIns="60948" rIns="121896" bIns="6094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8930"/>
            <a:r>
              <a:rPr lang="en-US" sz="1300" dirty="0">
                <a:solidFill>
                  <a:prstClr val="black"/>
                </a:solidFill>
                <a:latin typeface="Verdana" pitchFamily="34" charset="0"/>
                <a:ea typeface="Verdana" pitchFamily="34" charset="0"/>
                <a:cs typeface="Verdana" pitchFamily="34" charset="0"/>
              </a:rPr>
              <a:t>© Atos - For internal use</a:t>
            </a:r>
          </a:p>
        </p:txBody>
      </p:sp>
    </p:spTree>
    <p:extLst>
      <p:ext uri="{BB962C8B-B14F-4D97-AF65-F5344CB8AC3E}">
        <p14:creationId xmlns:p14="http://schemas.microsoft.com/office/powerpoint/2010/main" val="260077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705" y="1604798"/>
            <a:ext cx="11079128" cy="1470025"/>
          </a:xfrm>
          <a:prstGeom prst="rect">
            <a:avLst/>
          </a:prstGeom>
        </p:spPr>
        <p:txBody>
          <a:bodyPr anchor="b" anchorCtr="0">
            <a:noAutofit/>
          </a:bodyPr>
          <a:lstStyle>
            <a:lvl1pPr>
              <a:defRPr sz="4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83908" y="3094328"/>
            <a:ext cx="11082925" cy="1486800"/>
          </a:xfrm>
          <a:prstGeom prst="rect">
            <a:avLst/>
          </a:prstGeom>
        </p:spPr>
        <p:txBody>
          <a:bodyPr>
            <a:noAutofit/>
          </a:bodyPr>
          <a:lstStyle>
            <a:lvl1pPr marL="0" indent="0" algn="l">
              <a:buNone/>
              <a:defRPr sz="3700" b="0">
                <a:solidFill>
                  <a:schemeClr val="bg1"/>
                </a:solidFill>
                <a:latin typeface="Verdana" pitchFamily="34" charset="0"/>
                <a:ea typeface="Verdana" pitchFamily="34" charset="0"/>
                <a:cs typeface="Verdana"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Click to edit the sub title</a:t>
            </a:r>
          </a:p>
        </p:txBody>
      </p:sp>
      <p:sp>
        <p:nvSpPr>
          <p:cNvPr id="10" name="AddClassification"/>
          <p:cNvSpPr txBox="1">
            <a:spLocks noChangeArrowheads="1"/>
          </p:cNvSpPr>
          <p:nvPr userDrawn="1"/>
        </p:nvSpPr>
        <p:spPr bwMode="auto">
          <a:xfrm>
            <a:off x="5082424" y="6195793"/>
            <a:ext cx="2027152" cy="29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defTabSz="1219170"/>
            <a:r>
              <a:rPr lang="en-US" sz="1100">
                <a:solidFill>
                  <a:prstClr val="white"/>
                </a:solidFill>
                <a:latin typeface="Verdana" pitchFamily="34" charset="0"/>
                <a:ea typeface="Verdana" pitchFamily="34" charset="0"/>
                <a:cs typeface="Verdana" pitchFamily="34" charset="0"/>
              </a:rPr>
              <a:t>© Atos - For internal use</a:t>
            </a:r>
            <a:endParaRPr lang="en-US" sz="11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6017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0103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651" y="1454400"/>
            <a:ext cx="11664000" cy="46332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320400" y="6309321"/>
            <a:ext cx="591024" cy="288033"/>
          </a:xfrm>
          <a:prstGeom prst="rect">
            <a:avLst/>
          </a:prstGeom>
        </p:spPr>
        <p:txBody>
          <a:bodyPr vert="horz" lIns="121917" tIns="60958" rIns="121917" bIns="60958" rtlCol="0" anchor="ctr"/>
          <a:lstStyle>
            <a:lvl1pPr algn="l">
              <a:defRPr sz="1300">
                <a:solidFill>
                  <a:schemeClr val="tx1"/>
                </a:solidFill>
                <a:latin typeface="Verdana" pitchFamily="34" charset="0"/>
                <a:ea typeface="Verdana" pitchFamily="34" charset="0"/>
                <a:cs typeface="Verdana" pitchFamily="34" charset="0"/>
              </a:defRPr>
            </a:lvl1pPr>
          </a:lstStyle>
          <a:p>
            <a:pPr defTabSz="1219170"/>
            <a:fld id="{DAF489CC-3B7A-4DA5-A8C0-4984788D0EC5}" type="slidenum">
              <a:rPr lang="nl-NL" smtClean="0">
                <a:solidFill>
                  <a:prstClr val="black"/>
                </a:solidFill>
              </a:rPr>
              <a:pPr defTabSz="1219170"/>
              <a:t>‹#›</a:t>
            </a:fld>
            <a:endParaRPr lang="nl-NL" dirty="0">
              <a:solidFill>
                <a:prstClr val="black"/>
              </a:solidFill>
            </a:endParaRPr>
          </a:p>
        </p:txBody>
      </p:sp>
      <p:sp>
        <p:nvSpPr>
          <p:cNvPr id="6" name="Title 5"/>
          <p:cNvSpPr>
            <a:spLocks noGrp="1"/>
          </p:cNvSpPr>
          <p:nvPr>
            <p:ph type="title" hasCustomPrompt="1"/>
          </p:nvPr>
        </p:nvSpPr>
        <p:spPr>
          <a:xfrm>
            <a:off x="239349" y="164637"/>
            <a:ext cx="11664000" cy="960107"/>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45031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651" y="1454400"/>
            <a:ext cx="11664000" cy="46332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320400" y="6309320"/>
            <a:ext cx="591024" cy="288033"/>
          </a:xfrm>
          <a:prstGeom prst="rect">
            <a:avLst/>
          </a:prstGeom>
        </p:spPr>
        <p:txBody>
          <a:bodyPr vert="horz" lIns="121917" tIns="60958" rIns="121917" bIns="60958" rtlCol="0" anchor="ctr"/>
          <a:lstStyle>
            <a:lvl1pPr algn="l">
              <a:defRPr sz="1300">
                <a:solidFill>
                  <a:schemeClr val="tx1"/>
                </a:solidFill>
                <a:latin typeface="Verdana" pitchFamily="34" charset="0"/>
                <a:ea typeface="Verdana" pitchFamily="34" charset="0"/>
                <a:cs typeface="Verdana" pitchFamily="34" charset="0"/>
              </a:defRPr>
            </a:lvl1pPr>
          </a:lstStyle>
          <a:p>
            <a:pPr defTabSz="1219170"/>
            <a:fld id="{DAF489CC-3B7A-4DA5-A8C0-4984788D0EC5}" type="slidenum">
              <a:rPr lang="nl-NL" smtClean="0">
                <a:solidFill>
                  <a:prstClr val="black"/>
                </a:solidFill>
              </a:rPr>
              <a:pPr defTabSz="1219170"/>
              <a:t>‹#›</a:t>
            </a:fld>
            <a:endParaRPr lang="nl-NL" dirty="0">
              <a:solidFill>
                <a:prstClr val="black"/>
              </a:solidFill>
            </a:endParaRPr>
          </a:p>
        </p:txBody>
      </p:sp>
      <p:sp>
        <p:nvSpPr>
          <p:cNvPr id="6" name="Title 5"/>
          <p:cNvSpPr>
            <a:spLocks noGrp="1"/>
          </p:cNvSpPr>
          <p:nvPr>
            <p:ph type="title" hasCustomPrompt="1"/>
          </p:nvPr>
        </p:nvSpPr>
        <p:spPr>
          <a:xfrm>
            <a:off x="288651" y="164637"/>
            <a:ext cx="11664000" cy="960107"/>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6206686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8075"/>
            <a:ext cx="12188388" cy="6858000"/>
          </a:xfrm>
          <a:prstGeom prst="rect">
            <a:avLst/>
          </a:prstGeom>
        </p:spPr>
      </p:pic>
      <p:sp>
        <p:nvSpPr>
          <p:cNvPr id="2" name="Title 1"/>
          <p:cNvSpPr>
            <a:spLocks noGrp="1"/>
          </p:cNvSpPr>
          <p:nvPr>
            <p:ph type="title" hasCustomPrompt="1"/>
          </p:nvPr>
        </p:nvSpPr>
        <p:spPr>
          <a:xfrm>
            <a:off x="4271797" y="2660915"/>
            <a:ext cx="7296811" cy="1440160"/>
          </a:xfrm>
        </p:spPr>
        <p:txBody>
          <a:bodyPr anchor="t"/>
          <a:lstStyle>
            <a:lvl1pPr>
              <a:defRPr sz="4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759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7"/>
            </p:custDataLst>
            <p:extLst>
              <p:ext uri="{D42A27DB-BD31-4B8C-83A1-F6EECF244321}">
                <p14:modId xmlns:p14="http://schemas.microsoft.com/office/powerpoint/2010/main" val="25339989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8" imgW="216" imgH="216" progId="TCLayout.ActiveDocument.1">
                  <p:embed/>
                </p:oleObj>
              </mc:Choice>
              <mc:Fallback>
                <p:oleObj name="think-cell Slide" r:id="rId8" imgW="216" imgH="216" progId="TCLayout.ActiveDocument.1">
                  <p:embed/>
                  <p:pic>
                    <p:nvPicPr>
                      <p:cNvPr id="17" name="Object 16"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7" name="AddCustomFooter#1"/>
          <p:cNvSpPr txBox="1"/>
          <p:nvPr/>
        </p:nvSpPr>
        <p:spPr>
          <a:xfrm>
            <a:off x="254403" y="6259454"/>
            <a:ext cx="2088024" cy="323141"/>
          </a:xfrm>
          <a:prstGeom prst="rect">
            <a:avLst/>
          </a:prstGeom>
          <a:noFill/>
        </p:spPr>
        <p:txBody>
          <a:bodyPr wrap="none" lIns="121896" tIns="60948" rIns="121896" bIns="60948" rtlCol="0">
            <a:spAutoFit/>
          </a:bodyPr>
          <a:lstStyle/>
          <a:p>
            <a:pPr defTabSz="1218930"/>
            <a:r>
              <a:rPr lang="en-US" sz="1300" dirty="0">
                <a:solidFill>
                  <a:prstClr val="black"/>
                </a:solidFill>
                <a:ea typeface="Verdana" pitchFamily="34" charset="0"/>
                <a:cs typeface="Verdana" pitchFamily="34" charset="0"/>
              </a:rPr>
              <a:t>© Atos - Confidential</a:t>
            </a:r>
          </a:p>
        </p:txBody>
      </p:sp>
      <p:sp>
        <p:nvSpPr>
          <p:cNvPr id="2" name="Title Placeholder 1"/>
          <p:cNvSpPr>
            <a:spLocks noGrp="1"/>
          </p:cNvSpPr>
          <p:nvPr>
            <p:ph type="title"/>
          </p:nvPr>
        </p:nvSpPr>
        <p:spPr>
          <a:xfrm>
            <a:off x="201600" y="312000"/>
            <a:ext cx="11664000" cy="756000"/>
          </a:xfrm>
          <a:prstGeom prst="rect">
            <a:avLst/>
          </a:prstGeom>
        </p:spPr>
        <p:txBody>
          <a:bodyPr vert="horz" lIns="121896" tIns="60948" rIns="121896" bIns="60948" rtlCol="0" anchor="t" anchorCtr="0">
            <a:noAutofit/>
          </a:bodyPr>
          <a:lstStyle/>
          <a:p>
            <a:r>
              <a:rPr lang="nl-NL"/>
              <a:t>Klik om de stijl te bewerken</a:t>
            </a:r>
            <a:endParaRPr lang="nl-NL" dirty="0"/>
          </a:p>
        </p:txBody>
      </p:sp>
      <p:sp>
        <p:nvSpPr>
          <p:cNvPr id="3" name="Text Placeholder 2"/>
          <p:cNvSpPr>
            <a:spLocks noGrp="1"/>
          </p:cNvSpPr>
          <p:nvPr>
            <p:ph type="body" idx="1"/>
          </p:nvPr>
        </p:nvSpPr>
        <p:spPr>
          <a:xfrm>
            <a:off x="187200" y="1454400"/>
            <a:ext cx="11664000" cy="4633200"/>
          </a:xfrm>
          <a:prstGeom prst="rect">
            <a:avLst/>
          </a:prstGeom>
        </p:spPr>
        <p:txBody>
          <a:bodyPr vert="horz" lIns="121896" tIns="60948" rIns="121896" bIns="60948"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69075023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3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p:titleStyle>
    <p:bodyStyle>
      <a:lvl1pPr marL="359926" indent="-359926" algn="l" defTabSz="1218930" rtl="0" eaLnBrk="1" latinLnBrk="0" hangingPunct="1">
        <a:spcBef>
          <a:spcPct val="20000"/>
        </a:spcBef>
        <a:buClr>
          <a:schemeClr val="tx2"/>
        </a:buClr>
        <a:buFont typeface="Lucida Sans Unicode" pitchFamily="34" charset="0"/>
        <a:buChar char="▶"/>
        <a:defRPr sz="2100" kern="1200">
          <a:solidFill>
            <a:schemeClr val="tx1"/>
          </a:solidFill>
          <a:latin typeface="Verdana" pitchFamily="34" charset="0"/>
          <a:ea typeface="Verdana" pitchFamily="34" charset="0"/>
          <a:cs typeface="Verdana" pitchFamily="34" charset="0"/>
        </a:defRPr>
      </a:lvl1pPr>
      <a:lvl2pPr marL="719839" indent="-359926" algn="l" defTabSz="1218930" rtl="0" eaLnBrk="1" latinLnBrk="0" hangingPunct="1">
        <a:spcBef>
          <a:spcPts val="512"/>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2pPr>
      <a:lvl3pPr marL="1079760"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3pPr>
      <a:lvl4pPr marL="1439676"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4pPr>
      <a:lvl5pPr marL="1799602" indent="-359926" algn="l" defTabSz="121893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5pPr>
      <a:lvl6pPr marL="335204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12"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74"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36" indent="-304728" algn="l" defTabSz="121893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8930" rtl="0" eaLnBrk="1" latinLnBrk="0" hangingPunct="1">
        <a:defRPr sz="2400" kern="1200">
          <a:solidFill>
            <a:schemeClr val="tx1"/>
          </a:solidFill>
          <a:latin typeface="+mn-lt"/>
          <a:ea typeface="+mn-ea"/>
          <a:cs typeface="+mn-cs"/>
        </a:defRPr>
      </a:lvl1pPr>
      <a:lvl2pPr marL="609459" algn="l" defTabSz="1218930" rtl="0" eaLnBrk="1" latinLnBrk="0" hangingPunct="1">
        <a:defRPr sz="2400" kern="1200">
          <a:solidFill>
            <a:schemeClr val="tx1"/>
          </a:solidFill>
          <a:latin typeface="+mn-lt"/>
          <a:ea typeface="+mn-ea"/>
          <a:cs typeface="+mn-cs"/>
        </a:defRPr>
      </a:lvl2pPr>
      <a:lvl3pPr marL="1218930" algn="l" defTabSz="1218930" rtl="0" eaLnBrk="1" latinLnBrk="0" hangingPunct="1">
        <a:defRPr sz="2400" kern="1200">
          <a:solidFill>
            <a:schemeClr val="tx1"/>
          </a:solidFill>
          <a:latin typeface="+mn-lt"/>
          <a:ea typeface="+mn-ea"/>
          <a:cs typeface="+mn-cs"/>
        </a:defRPr>
      </a:lvl3pPr>
      <a:lvl4pPr marL="1828392" algn="l" defTabSz="1218930" rtl="0" eaLnBrk="1" latinLnBrk="0" hangingPunct="1">
        <a:defRPr sz="2400" kern="1200">
          <a:solidFill>
            <a:schemeClr val="tx1"/>
          </a:solidFill>
          <a:latin typeface="+mn-lt"/>
          <a:ea typeface="+mn-ea"/>
          <a:cs typeface="+mn-cs"/>
        </a:defRPr>
      </a:lvl4pPr>
      <a:lvl5pPr marL="2437858" algn="l" defTabSz="1218930" rtl="0" eaLnBrk="1" latinLnBrk="0" hangingPunct="1">
        <a:defRPr sz="2400" kern="1200">
          <a:solidFill>
            <a:schemeClr val="tx1"/>
          </a:solidFill>
          <a:latin typeface="+mn-lt"/>
          <a:ea typeface="+mn-ea"/>
          <a:cs typeface="+mn-cs"/>
        </a:defRPr>
      </a:lvl5pPr>
      <a:lvl6pPr marL="3047316" algn="l" defTabSz="1218930" rtl="0" eaLnBrk="1" latinLnBrk="0" hangingPunct="1">
        <a:defRPr sz="2400" kern="1200">
          <a:solidFill>
            <a:schemeClr val="tx1"/>
          </a:solidFill>
          <a:latin typeface="+mn-lt"/>
          <a:ea typeface="+mn-ea"/>
          <a:cs typeface="+mn-cs"/>
        </a:defRPr>
      </a:lvl6pPr>
      <a:lvl7pPr marL="3656775" algn="l" defTabSz="1218930" rtl="0" eaLnBrk="1" latinLnBrk="0" hangingPunct="1">
        <a:defRPr sz="2400" kern="1200">
          <a:solidFill>
            <a:schemeClr val="tx1"/>
          </a:solidFill>
          <a:latin typeface="+mn-lt"/>
          <a:ea typeface="+mn-ea"/>
          <a:cs typeface="+mn-cs"/>
        </a:defRPr>
      </a:lvl7pPr>
      <a:lvl8pPr marL="4266240" algn="l" defTabSz="1218930" rtl="0" eaLnBrk="1" latinLnBrk="0" hangingPunct="1">
        <a:defRPr sz="2400" kern="1200">
          <a:solidFill>
            <a:schemeClr val="tx1"/>
          </a:solidFill>
          <a:latin typeface="+mn-lt"/>
          <a:ea typeface="+mn-ea"/>
          <a:cs typeface="+mn-cs"/>
        </a:defRPr>
      </a:lvl8pPr>
      <a:lvl9pPr marL="4875703" algn="l" defTabSz="121893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 name="AddCustomFooter#1"/>
          <p:cNvSpPr txBox="1"/>
          <p:nvPr userDrawn="1"/>
        </p:nvSpPr>
        <p:spPr>
          <a:xfrm>
            <a:off x="1007435" y="6269058"/>
            <a:ext cx="6336704" cy="328295"/>
          </a:xfrm>
          <a:prstGeom prst="rect">
            <a:avLst/>
          </a:prstGeom>
          <a:noFill/>
        </p:spPr>
        <p:txBody>
          <a:bodyPr wrap="square" lIns="121917" tIns="60958" rIns="121917" bIns="60958" rtlCol="0">
            <a:spAutoFit/>
          </a:bodyPr>
          <a:lstStyle/>
          <a:p>
            <a:pPr defTabSz="1219170"/>
            <a:r>
              <a:rPr lang="pt-BR" sz="1300" dirty="0">
                <a:solidFill>
                  <a:prstClr val="black"/>
                </a:solidFill>
                <a:ea typeface="Verdana" pitchFamily="34" charset="0"/>
                <a:cs typeface="Verdana" pitchFamily="34" charset="0"/>
              </a:rPr>
              <a:t>| </a:t>
            </a:r>
            <a:r>
              <a:rPr lang="pt-BR" sz="1300" dirty="0" err="1">
                <a:solidFill>
                  <a:prstClr val="black"/>
                </a:solidFill>
                <a:ea typeface="Verdana" pitchFamily="34" charset="0"/>
                <a:cs typeface="Verdana" pitchFamily="34" charset="0"/>
              </a:rPr>
              <a:t>April</a:t>
            </a:r>
            <a:r>
              <a:rPr lang="pt-BR" sz="1300" dirty="0">
                <a:solidFill>
                  <a:prstClr val="black"/>
                </a:solidFill>
                <a:ea typeface="Verdana" pitchFamily="34" charset="0"/>
                <a:cs typeface="Verdana" pitchFamily="34" charset="0"/>
              </a:rPr>
              <a:t> -2017 | © Atos - For </a:t>
            </a:r>
            <a:r>
              <a:rPr lang="pt-BR" sz="1300" dirty="0" err="1">
                <a:solidFill>
                  <a:prstClr val="black"/>
                </a:solidFill>
                <a:ea typeface="Verdana" pitchFamily="34" charset="0"/>
                <a:cs typeface="Verdana" pitchFamily="34" charset="0"/>
              </a:rPr>
              <a:t>internal</a:t>
            </a:r>
            <a:r>
              <a:rPr lang="pt-BR" sz="1300" dirty="0">
                <a:solidFill>
                  <a:prstClr val="black"/>
                </a:solidFill>
                <a:ea typeface="Verdana" pitchFamily="34" charset="0"/>
                <a:cs typeface="Verdana" pitchFamily="34" charset="0"/>
              </a:rPr>
              <a:t> use |</a:t>
            </a:r>
            <a:r>
              <a:rPr lang="en-US" sz="1300" dirty="0">
                <a:solidFill>
                  <a:prstClr val="black"/>
                </a:solidFill>
              </a:rPr>
              <a:t>B&amp;PS GD GDC Organization </a:t>
            </a:r>
            <a:r>
              <a:rPr lang="pt-BR" sz="1300" dirty="0">
                <a:solidFill>
                  <a:prstClr val="black"/>
                </a:solidFill>
                <a:ea typeface="Verdana" pitchFamily="34" charset="0"/>
                <a:cs typeface="Verdana" pitchFamily="34" charset="0"/>
              </a:rPr>
              <a:t> </a:t>
            </a:r>
            <a:r>
              <a:rPr lang="nl-NL" sz="1300" dirty="0">
                <a:solidFill>
                  <a:prstClr val="black"/>
                </a:solidFill>
                <a:ea typeface="Verdana" pitchFamily="34" charset="0"/>
                <a:cs typeface="Verdana" pitchFamily="34" charset="0"/>
              </a:rPr>
              <a:t> </a:t>
            </a:r>
          </a:p>
        </p:txBody>
      </p:sp>
      <p:sp>
        <p:nvSpPr>
          <p:cNvPr id="14" name="Text Placeholder 2"/>
          <p:cNvSpPr>
            <a:spLocks noGrp="1"/>
          </p:cNvSpPr>
          <p:nvPr>
            <p:ph type="body" idx="1"/>
          </p:nvPr>
        </p:nvSpPr>
        <p:spPr>
          <a:xfrm>
            <a:off x="288651" y="1454400"/>
            <a:ext cx="11664000" cy="4633200"/>
          </a:xfrm>
          <a:prstGeom prst="rect">
            <a:avLst/>
          </a:prstGeom>
        </p:spPr>
        <p:txBody>
          <a:bodyPr vert="horz" lIns="121917" tIns="60958" rIns="121917" bIns="60958"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88651" y="164637"/>
            <a:ext cx="11664000" cy="756000"/>
          </a:xfrm>
          <a:prstGeom prst="rect">
            <a:avLst/>
          </a:prstGeom>
        </p:spPr>
        <p:txBody>
          <a:bodyPr vert="horz" lIns="121917" tIns="60958" rIns="121917" bIns="60958" rtlCol="0" anchor="t" anchorCtr="0">
            <a:noAutofit/>
          </a:bodyPr>
          <a:lstStyle/>
          <a:p>
            <a:r>
              <a:rPr lang="nl-NL" dirty="0"/>
              <a:t>Click to edit the header</a:t>
            </a:r>
          </a:p>
        </p:txBody>
      </p:sp>
    </p:spTree>
    <p:extLst>
      <p:ext uri="{BB962C8B-B14F-4D97-AF65-F5344CB8AC3E}">
        <p14:creationId xmlns:p14="http://schemas.microsoft.com/office/powerpoint/2010/main" val="163723240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hf hdr="0"/>
  <p:txStyles>
    <p:titleStyle>
      <a:lvl1pPr algn="l" defTabSz="1219170" rtl="0" eaLnBrk="1" latinLnBrk="0" hangingPunct="1">
        <a:spcBef>
          <a:spcPct val="0"/>
        </a:spcBef>
        <a:buNone/>
        <a:defRPr sz="3200" b="1" kern="1200" baseline="0">
          <a:solidFill>
            <a:schemeClr val="tx1"/>
          </a:solidFill>
          <a:latin typeface="Verdana" pitchFamily="34" charset="0"/>
          <a:ea typeface="Verdana" pitchFamily="34" charset="0"/>
          <a:cs typeface="Verdana" pitchFamily="34" charset="0"/>
        </a:defRPr>
      </a:lvl1pPr>
    </p:titleStyle>
    <p:bodyStyle>
      <a:lvl1pPr marL="359991" indent="-359991" algn="l" defTabSz="1219170" rtl="0" eaLnBrk="1" latinLnBrk="0" hangingPunct="1">
        <a:spcBef>
          <a:spcPct val="20000"/>
        </a:spcBef>
        <a:buClr>
          <a:schemeClr val="tx2"/>
        </a:buClr>
        <a:buFont typeface="Lucida Sans Unicode" pitchFamily="34" charset="0"/>
        <a:buChar char="▶"/>
        <a:defRPr sz="2100" kern="1200" baseline="0">
          <a:solidFill>
            <a:schemeClr val="tx1"/>
          </a:solidFill>
          <a:latin typeface="Verdana" pitchFamily="34" charset="0"/>
          <a:ea typeface="Verdana" pitchFamily="34" charset="0"/>
          <a:cs typeface="Verdana" pitchFamily="34" charset="0"/>
        </a:defRPr>
      </a:lvl1pPr>
      <a:lvl2pPr marL="719982" indent="-359991" algn="l" defTabSz="1219170" rtl="0" eaLnBrk="1" latinLnBrk="0" hangingPunct="1">
        <a:spcBef>
          <a:spcPts val="512"/>
        </a:spcBef>
        <a:buClr>
          <a:schemeClr val="tx2"/>
        </a:buClr>
        <a:buFont typeface="Arial" pitchFamily="34" charset="0"/>
        <a:buChar char="–"/>
        <a:defRPr sz="2100" kern="1200" baseline="0">
          <a:solidFill>
            <a:schemeClr val="tx1"/>
          </a:solidFill>
          <a:latin typeface="Verdana" pitchFamily="34" charset="0"/>
          <a:ea typeface="Verdana" pitchFamily="34" charset="0"/>
          <a:cs typeface="Verdana" pitchFamily="34" charset="0"/>
        </a:defRPr>
      </a:lvl2pPr>
      <a:lvl3pPr marL="1079973" indent="-359991" algn="l" defTabSz="121917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3pPr>
      <a:lvl4pPr marL="1439964" indent="-359991" algn="l" defTabSz="1219170" rtl="0" eaLnBrk="1" latinLnBrk="0" hangingPunct="1">
        <a:spcBef>
          <a:spcPct val="20000"/>
        </a:spcBef>
        <a:buClr>
          <a:schemeClr val="tx2"/>
        </a:buClr>
        <a:buFont typeface="Arial" pitchFamily="34" charset="0"/>
        <a:buChar char="–"/>
        <a:defRPr sz="2100" kern="1200" baseline="0">
          <a:solidFill>
            <a:schemeClr val="tx1"/>
          </a:solidFill>
          <a:latin typeface="Verdana" pitchFamily="34" charset="0"/>
          <a:ea typeface="Verdana" pitchFamily="34" charset="0"/>
          <a:cs typeface="Verdana" pitchFamily="34" charset="0"/>
        </a:defRPr>
      </a:lvl4pPr>
      <a:lvl5pPr marL="1799955" indent="-359991" algn="l" defTabSz="1219170" rtl="0" eaLnBrk="1" latinLnBrk="0" hangingPunct="1">
        <a:spcBef>
          <a:spcPct val="20000"/>
        </a:spcBef>
        <a:buClr>
          <a:schemeClr val="tx2"/>
        </a:buClr>
        <a:buFont typeface="Arial" pitchFamily="34" charset="0"/>
        <a:buChar char="»"/>
        <a:defRPr sz="2100" kern="1200">
          <a:solidFill>
            <a:schemeClr val="tx1"/>
          </a:solidFill>
          <a:latin typeface="Verdana" pitchFamily="34" charset="0"/>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cn.sap.com/docs/DOC-4851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0" dirty="0"/>
            </a:br>
            <a:r>
              <a:rPr lang="en-US" b="0" dirty="0"/>
              <a:t> SAP </a:t>
            </a:r>
            <a:r>
              <a:rPr lang="en-US" b="0"/>
              <a:t>HANA ADMINISTRATON 2.0</a:t>
            </a:r>
            <a:br>
              <a:rPr lang="en-US" altLang="en-US" dirty="0"/>
            </a:br>
            <a:endParaRPr lang="en-US" dirty="0"/>
          </a:p>
        </p:txBody>
      </p:sp>
    </p:spTree>
    <p:extLst>
      <p:ext uri="{BB962C8B-B14F-4D97-AF65-F5344CB8AC3E}">
        <p14:creationId xmlns:p14="http://schemas.microsoft.com/office/powerpoint/2010/main" val="14757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A94F-F123-4142-A106-57D0DC20803B}"/>
              </a:ext>
            </a:extLst>
          </p:cNvPr>
          <p:cNvSpPr>
            <a:spLocks noGrp="1"/>
          </p:cNvSpPr>
          <p:nvPr>
            <p:ph type="title"/>
          </p:nvPr>
        </p:nvSpPr>
        <p:spPr/>
        <p:txBody>
          <a:bodyPr/>
          <a:lstStyle/>
          <a:p>
            <a:r>
              <a:rPr lang="en-US" dirty="0"/>
              <a:t>Persistence Layer</a:t>
            </a:r>
            <a:br>
              <a:rPr lang="en-US" dirty="0"/>
            </a:br>
            <a:r>
              <a:rPr lang="en-US" dirty="0"/>
              <a:t>System Restart and Population of In-memory Stores</a:t>
            </a:r>
          </a:p>
        </p:txBody>
      </p:sp>
      <p:sp>
        <p:nvSpPr>
          <p:cNvPr id="3" name="Content Placeholder 2">
            <a:extLst>
              <a:ext uri="{FF2B5EF4-FFF2-40B4-BE49-F238E27FC236}">
                <a16:creationId xmlns:a16="http://schemas.microsoft.com/office/drawing/2014/main" id="{0F0BC718-9832-4549-89EF-BAEFC93FA6B4}"/>
              </a:ext>
            </a:extLst>
          </p:cNvPr>
          <p:cNvSpPr>
            <a:spLocks noGrp="1"/>
          </p:cNvSpPr>
          <p:nvPr>
            <p:ph idx="1"/>
          </p:nvPr>
        </p:nvSpPr>
        <p:spPr/>
        <p:txBody>
          <a:bodyPr/>
          <a:lstStyle/>
          <a:p>
            <a:pPr marL="0" indent="0">
              <a:buNone/>
            </a:pPr>
            <a:r>
              <a:rPr lang="en-US" sz="1400" b="1" dirty="0"/>
              <a:t>Actions During System Restart</a:t>
            </a:r>
          </a:p>
          <a:p>
            <a:pPr>
              <a:buFont typeface="Wingdings" panose="05000000000000000000" pitchFamily="2" charset="2"/>
              <a:buChar char="§"/>
            </a:pPr>
            <a:r>
              <a:rPr lang="en-US" sz="1400" dirty="0"/>
              <a:t>Last savepoint must be restored plus…</a:t>
            </a:r>
          </a:p>
          <a:p>
            <a:pPr marL="759963" lvl="1" indent="-400050">
              <a:buFont typeface="+mj-lt"/>
              <a:buAutoNum type="romanLcPeriod"/>
            </a:pPr>
            <a:r>
              <a:rPr lang="en-US" sz="1400" dirty="0"/>
              <a:t>Undo logs must be read for uncommitted transactions saved with last savepoint</a:t>
            </a:r>
          </a:p>
          <a:p>
            <a:pPr marL="759963" lvl="1" indent="-400050">
              <a:buFont typeface="+mj-lt"/>
              <a:buAutoNum type="romanLcPeriod"/>
            </a:pPr>
            <a:r>
              <a:rPr lang="en-US" sz="1400" dirty="0"/>
              <a:t>Redo logs for committed transactions since last savepoint</a:t>
            </a:r>
          </a:p>
          <a:p>
            <a:pPr marL="359913" lvl="1" indent="0">
              <a:buNone/>
            </a:pPr>
            <a:endParaRPr lang="en-US" sz="1400" dirty="0"/>
          </a:p>
          <a:p>
            <a:pPr>
              <a:buFont typeface="Wingdings" panose="05000000000000000000" pitchFamily="2" charset="2"/>
              <a:buChar char="§"/>
            </a:pPr>
            <a:r>
              <a:rPr lang="en-US" sz="1400" dirty="0"/>
              <a:t>Complete content of row store is loaded into memory</a:t>
            </a:r>
          </a:p>
          <a:p>
            <a:pPr>
              <a:buFont typeface="Wingdings" panose="05000000000000000000" pitchFamily="2" charset="2"/>
              <a:buChar char="§"/>
            </a:pPr>
            <a:endParaRPr lang="en-US" sz="1400" dirty="0"/>
          </a:p>
          <a:p>
            <a:pPr>
              <a:buFont typeface="Wingdings" panose="05000000000000000000" pitchFamily="2" charset="2"/>
              <a:buChar char="§"/>
            </a:pPr>
            <a:r>
              <a:rPr lang="en-US" sz="1400" dirty="0"/>
              <a:t>Column store tables may be marked for preload or not</a:t>
            </a:r>
          </a:p>
          <a:p>
            <a:pPr marL="359913" lvl="1" indent="0">
              <a:buNone/>
            </a:pPr>
            <a:endParaRPr lang="en-US" sz="1400" dirty="0"/>
          </a:p>
          <a:p>
            <a:pPr marL="359913" lvl="1" indent="0">
              <a:buNone/>
            </a:pPr>
            <a:r>
              <a:rPr lang="en-US" sz="1400" dirty="0"/>
              <a:t>Only tables marked for preload are loaded into </a:t>
            </a:r>
          </a:p>
          <a:p>
            <a:pPr marL="359913" lvl="1" indent="0">
              <a:buNone/>
            </a:pPr>
            <a:r>
              <a:rPr lang="en-US" sz="1400" dirty="0"/>
              <a:t>memory during startup.</a:t>
            </a:r>
          </a:p>
          <a:p>
            <a:pPr marL="0" indent="0">
              <a:buNone/>
            </a:pPr>
            <a:r>
              <a:rPr lang="en-US" sz="1400" dirty="0"/>
              <a:t>      </a:t>
            </a:r>
          </a:p>
          <a:p>
            <a:pPr marL="0" indent="0">
              <a:buNone/>
            </a:pPr>
            <a:r>
              <a:rPr lang="en-US" sz="1400" dirty="0"/>
              <a:t>      If table is marked for loading on demand, the restore</a:t>
            </a:r>
          </a:p>
          <a:p>
            <a:pPr marL="0" indent="0">
              <a:buNone/>
            </a:pPr>
            <a:r>
              <a:rPr lang="en-US" sz="1400" dirty="0"/>
              <a:t>      procedure is invoked on first access.</a:t>
            </a:r>
          </a:p>
        </p:txBody>
      </p:sp>
      <p:pic>
        <p:nvPicPr>
          <p:cNvPr id="4" name="Picture 3">
            <a:extLst>
              <a:ext uri="{FF2B5EF4-FFF2-40B4-BE49-F238E27FC236}">
                <a16:creationId xmlns:a16="http://schemas.microsoft.com/office/drawing/2014/main" id="{4F289FE5-59A6-405C-80AA-A2BCB89D104E}"/>
              </a:ext>
            </a:extLst>
          </p:cNvPr>
          <p:cNvPicPr>
            <a:picLocks noChangeAspect="1"/>
          </p:cNvPicPr>
          <p:nvPr/>
        </p:nvPicPr>
        <p:blipFill>
          <a:blip r:embed="rId2"/>
          <a:stretch>
            <a:fillRect/>
          </a:stretch>
        </p:blipFill>
        <p:spPr>
          <a:xfrm>
            <a:off x="5930925" y="2680447"/>
            <a:ext cx="5620824" cy="2873934"/>
          </a:xfrm>
          <a:prstGeom prst="rect">
            <a:avLst/>
          </a:prstGeom>
        </p:spPr>
      </p:pic>
    </p:spTree>
    <p:extLst>
      <p:ext uri="{BB962C8B-B14F-4D97-AF65-F5344CB8AC3E}">
        <p14:creationId xmlns:p14="http://schemas.microsoft.com/office/powerpoint/2010/main" val="194295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F95D-DDBD-46D8-B7FA-3E03436E6E05}"/>
              </a:ext>
            </a:extLst>
          </p:cNvPr>
          <p:cNvSpPr>
            <a:spLocks noGrp="1"/>
          </p:cNvSpPr>
          <p:nvPr>
            <p:ph type="title"/>
          </p:nvPr>
        </p:nvSpPr>
        <p:spPr/>
        <p:txBody>
          <a:bodyPr/>
          <a:lstStyle/>
          <a:p>
            <a:r>
              <a:rPr lang="en-US" b="0" dirty="0"/>
              <a:t>SAP HANA Scenarios</a:t>
            </a:r>
            <a:br>
              <a:rPr lang="en-US" b="0" dirty="0"/>
            </a:br>
            <a:r>
              <a:rPr lang="en-US" dirty="0"/>
              <a:t>SAP HANA Hardware Partners</a:t>
            </a:r>
          </a:p>
        </p:txBody>
      </p:sp>
      <p:pic>
        <p:nvPicPr>
          <p:cNvPr id="4" name="Content Placeholder 3">
            <a:extLst>
              <a:ext uri="{FF2B5EF4-FFF2-40B4-BE49-F238E27FC236}">
                <a16:creationId xmlns:a16="http://schemas.microsoft.com/office/drawing/2014/main" id="{41CFC005-B6DB-4A77-9633-CF42BA2AA363}"/>
              </a:ext>
            </a:extLst>
          </p:cNvPr>
          <p:cNvPicPr>
            <a:picLocks noGrp="1" noChangeAspect="1"/>
          </p:cNvPicPr>
          <p:nvPr>
            <p:ph idx="1"/>
          </p:nvPr>
        </p:nvPicPr>
        <p:blipFill>
          <a:blip r:embed="rId2"/>
          <a:stretch>
            <a:fillRect/>
          </a:stretch>
        </p:blipFill>
        <p:spPr>
          <a:xfrm>
            <a:off x="1999130" y="1472375"/>
            <a:ext cx="7423882" cy="4257100"/>
          </a:xfrm>
          <a:prstGeom prst="rect">
            <a:avLst/>
          </a:prstGeom>
        </p:spPr>
      </p:pic>
    </p:spTree>
    <p:extLst>
      <p:ext uri="{BB962C8B-B14F-4D97-AF65-F5344CB8AC3E}">
        <p14:creationId xmlns:p14="http://schemas.microsoft.com/office/powerpoint/2010/main" val="5596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DD27-ECE2-499D-9536-6E0080D21612}"/>
              </a:ext>
            </a:extLst>
          </p:cNvPr>
          <p:cNvSpPr>
            <a:spLocks noGrp="1"/>
          </p:cNvSpPr>
          <p:nvPr>
            <p:ph type="title"/>
          </p:nvPr>
        </p:nvSpPr>
        <p:spPr/>
        <p:txBody>
          <a:bodyPr/>
          <a:lstStyle/>
          <a:p>
            <a:r>
              <a:rPr lang="en-US" b="0" dirty="0"/>
              <a:t>SAP HANA Scenarios</a:t>
            </a:r>
            <a:br>
              <a:rPr lang="en-US" b="0" dirty="0"/>
            </a:br>
            <a:r>
              <a:rPr lang="en-US" dirty="0"/>
              <a:t>Deployment Possibilities</a:t>
            </a:r>
          </a:p>
        </p:txBody>
      </p:sp>
      <p:pic>
        <p:nvPicPr>
          <p:cNvPr id="4" name="Content Placeholder 3">
            <a:extLst>
              <a:ext uri="{FF2B5EF4-FFF2-40B4-BE49-F238E27FC236}">
                <a16:creationId xmlns:a16="http://schemas.microsoft.com/office/drawing/2014/main" id="{F4E2DBF1-F2E9-4B85-9126-DE87C113AA17}"/>
              </a:ext>
            </a:extLst>
          </p:cNvPr>
          <p:cNvPicPr>
            <a:picLocks noGrp="1" noChangeAspect="1"/>
          </p:cNvPicPr>
          <p:nvPr>
            <p:ph idx="1"/>
          </p:nvPr>
        </p:nvPicPr>
        <p:blipFill>
          <a:blip r:embed="rId2"/>
          <a:stretch>
            <a:fillRect/>
          </a:stretch>
        </p:blipFill>
        <p:spPr>
          <a:xfrm>
            <a:off x="2360467" y="1400362"/>
            <a:ext cx="7346266" cy="4633913"/>
          </a:xfrm>
          <a:prstGeom prst="rect">
            <a:avLst/>
          </a:prstGeom>
        </p:spPr>
      </p:pic>
    </p:spTree>
    <p:extLst>
      <p:ext uri="{BB962C8B-B14F-4D97-AF65-F5344CB8AC3E}">
        <p14:creationId xmlns:p14="http://schemas.microsoft.com/office/powerpoint/2010/main" val="358557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5B84-E1DE-4E83-8B94-40511FFB0E99}"/>
              </a:ext>
            </a:extLst>
          </p:cNvPr>
          <p:cNvSpPr>
            <a:spLocks noGrp="1"/>
          </p:cNvSpPr>
          <p:nvPr>
            <p:ph type="title"/>
          </p:nvPr>
        </p:nvSpPr>
        <p:spPr/>
        <p:txBody>
          <a:bodyPr/>
          <a:lstStyle/>
          <a:p>
            <a:r>
              <a:rPr lang="en-US" dirty="0"/>
              <a:t>SAP HANA Scenarios</a:t>
            </a:r>
            <a:br>
              <a:rPr lang="en-US" dirty="0"/>
            </a:br>
            <a:r>
              <a:rPr lang="en-US" dirty="0"/>
              <a:t>Appliance</a:t>
            </a:r>
          </a:p>
        </p:txBody>
      </p:sp>
      <p:sp>
        <p:nvSpPr>
          <p:cNvPr id="3" name="Content Placeholder 2">
            <a:extLst>
              <a:ext uri="{FF2B5EF4-FFF2-40B4-BE49-F238E27FC236}">
                <a16:creationId xmlns:a16="http://schemas.microsoft.com/office/drawing/2014/main" id="{E6068039-DF9D-4691-B83A-75F0690F6BE4}"/>
              </a:ext>
            </a:extLst>
          </p:cNvPr>
          <p:cNvSpPr>
            <a:spLocks noGrp="1"/>
          </p:cNvSpPr>
          <p:nvPr>
            <p:ph idx="1"/>
          </p:nvPr>
        </p:nvSpPr>
        <p:spPr>
          <a:xfrm>
            <a:off x="201600" y="1454400"/>
            <a:ext cx="11664000" cy="4633200"/>
          </a:xfrm>
        </p:spPr>
        <p:txBody>
          <a:bodyPr/>
          <a:lstStyle/>
          <a:p>
            <a:pPr marL="0" indent="0">
              <a:buNone/>
            </a:pPr>
            <a:r>
              <a:rPr lang="en-US" sz="1200" b="1" dirty="0"/>
              <a:t>Originally SAP HANA was only available as an "appliance", i.e. as software preinstalled on certified hardware</a:t>
            </a:r>
          </a:p>
          <a:p>
            <a:pPr marL="0" indent="0">
              <a:buNone/>
            </a:pPr>
            <a:r>
              <a:rPr lang="en-US" sz="1200" dirty="0"/>
              <a:t>Here are the single host size configurations available for Ivy Bridge technology and beyond (for older technologies see the PAM)</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Important to take future growth into account when </a:t>
            </a:r>
            <a:r>
              <a:rPr lang="en-US" sz="1200" b="1" dirty="0"/>
              <a:t>sizing </a:t>
            </a:r>
            <a:r>
              <a:rPr lang="en-US" sz="1200" dirty="0"/>
              <a:t>a project since when </a:t>
            </a:r>
            <a:r>
              <a:rPr lang="en-US" sz="1200" b="1" dirty="0"/>
              <a:t>scaling out </a:t>
            </a:r>
            <a:r>
              <a:rPr lang="en-US" sz="1200" dirty="0"/>
              <a:t>from a single to multiple host system might require HW change also of the original host</a:t>
            </a:r>
          </a:p>
          <a:p>
            <a:pPr marL="0" indent="0">
              <a:buNone/>
            </a:pPr>
            <a:endParaRPr lang="en-US" sz="1200" dirty="0"/>
          </a:p>
        </p:txBody>
      </p:sp>
      <p:pic>
        <p:nvPicPr>
          <p:cNvPr id="4" name="Picture 3">
            <a:extLst>
              <a:ext uri="{FF2B5EF4-FFF2-40B4-BE49-F238E27FC236}">
                <a16:creationId xmlns:a16="http://schemas.microsoft.com/office/drawing/2014/main" id="{C0F06892-70ED-46B7-AFA1-F74520605071}"/>
              </a:ext>
            </a:extLst>
          </p:cNvPr>
          <p:cNvPicPr>
            <a:picLocks noChangeAspect="1"/>
          </p:cNvPicPr>
          <p:nvPr/>
        </p:nvPicPr>
        <p:blipFill>
          <a:blip r:embed="rId2"/>
          <a:stretch>
            <a:fillRect/>
          </a:stretch>
        </p:blipFill>
        <p:spPr>
          <a:xfrm>
            <a:off x="1044372" y="2064878"/>
            <a:ext cx="8704762" cy="3104762"/>
          </a:xfrm>
          <a:prstGeom prst="rect">
            <a:avLst/>
          </a:prstGeom>
        </p:spPr>
      </p:pic>
    </p:spTree>
    <p:extLst>
      <p:ext uri="{BB962C8B-B14F-4D97-AF65-F5344CB8AC3E}">
        <p14:creationId xmlns:p14="http://schemas.microsoft.com/office/powerpoint/2010/main" val="1397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8926-FA6A-4000-9F9A-1A15D6E2E4CD}"/>
              </a:ext>
            </a:extLst>
          </p:cNvPr>
          <p:cNvSpPr>
            <a:spLocks noGrp="1"/>
          </p:cNvSpPr>
          <p:nvPr>
            <p:ph type="title"/>
          </p:nvPr>
        </p:nvSpPr>
        <p:spPr/>
        <p:txBody>
          <a:bodyPr/>
          <a:lstStyle/>
          <a:p>
            <a:r>
              <a:rPr lang="en-US" b="0" dirty="0"/>
              <a:t>SAP HANA Scenarios</a:t>
            </a:r>
            <a:br>
              <a:rPr lang="en-US" b="0" dirty="0"/>
            </a:br>
            <a:r>
              <a:rPr lang="en-US" dirty="0"/>
              <a:t>Tailored Datacenter Integration (TDI)</a:t>
            </a:r>
          </a:p>
        </p:txBody>
      </p:sp>
      <p:sp>
        <p:nvSpPr>
          <p:cNvPr id="3" name="Content Placeholder 2">
            <a:extLst>
              <a:ext uri="{FF2B5EF4-FFF2-40B4-BE49-F238E27FC236}">
                <a16:creationId xmlns:a16="http://schemas.microsoft.com/office/drawing/2014/main" id="{7A0D804D-2A00-4310-8555-09981ABC0DD4}"/>
              </a:ext>
            </a:extLst>
          </p:cNvPr>
          <p:cNvSpPr>
            <a:spLocks noGrp="1"/>
          </p:cNvSpPr>
          <p:nvPr>
            <p:ph idx="1"/>
          </p:nvPr>
        </p:nvSpPr>
        <p:spPr/>
        <p:txBody>
          <a:bodyPr/>
          <a:lstStyle/>
          <a:p>
            <a:pPr marL="0" indent="0">
              <a:buNone/>
            </a:pPr>
            <a:endParaRPr lang="en-US" sz="1200" b="1" dirty="0"/>
          </a:p>
          <a:p>
            <a:pPr marL="0" indent="0">
              <a:buNone/>
            </a:pPr>
            <a:r>
              <a:rPr lang="en-US" sz="1200" b="1" dirty="0"/>
              <a:t>The "appliance" concept has softened – Now SAP HANA can be installed on your own</a:t>
            </a:r>
          </a:p>
          <a:p>
            <a:pPr marL="0" indent="0">
              <a:buNone/>
            </a:pPr>
            <a:r>
              <a:rPr lang="en-US" sz="1200" b="1" dirty="0"/>
              <a:t>hardware, if</a:t>
            </a:r>
          </a:p>
          <a:p>
            <a:pPr marL="0" indent="0">
              <a:buNone/>
            </a:pPr>
            <a:endParaRPr lang="en-US" sz="1200" b="1" dirty="0"/>
          </a:p>
          <a:p>
            <a:pPr marL="0" indent="0">
              <a:buNone/>
            </a:pPr>
            <a:r>
              <a:rPr lang="en-US" sz="1200" dirty="0"/>
              <a:t>• the systems for the HANA installations are certified according to https://scn.sap.com/docs/DOC-52522</a:t>
            </a:r>
          </a:p>
          <a:p>
            <a:pPr marL="0" indent="0">
              <a:buNone/>
            </a:pPr>
            <a:r>
              <a:rPr lang="en-US" sz="1200" dirty="0"/>
              <a:t>(for Ivy Bridge and onwards, for older technologies please see the PAM)</a:t>
            </a:r>
          </a:p>
          <a:p>
            <a:pPr marL="0" indent="0">
              <a:buNone/>
            </a:pPr>
            <a:endParaRPr lang="en-US" sz="1200" dirty="0"/>
          </a:p>
          <a:p>
            <a:pPr marL="0" indent="0">
              <a:buNone/>
            </a:pPr>
            <a:r>
              <a:rPr lang="en-US" sz="1200" dirty="0"/>
              <a:t>• the systems for the disks (for data and logs) are certified according to </a:t>
            </a:r>
            <a:r>
              <a:rPr lang="en-US" sz="1200" dirty="0">
                <a:hlinkClick r:id="rId2"/>
              </a:rPr>
              <a:t>https://scn.sap.com/docs/DOC-48516</a:t>
            </a:r>
            <a:endParaRPr lang="en-US" sz="1200" dirty="0"/>
          </a:p>
          <a:p>
            <a:pPr marL="0" indent="0">
              <a:buNone/>
            </a:pPr>
            <a:endParaRPr lang="en-US" sz="1200" dirty="0"/>
          </a:p>
          <a:p>
            <a:pPr marL="0" indent="0">
              <a:buNone/>
            </a:pPr>
            <a:r>
              <a:rPr lang="en-US" sz="1200" dirty="0"/>
              <a:t>• the integration of existing enterprise components into the SAP HANA server is done properly, e.g. by the use of the HW Configuration Check Tool (provided and described in SAP Note 1943937) that checks</a:t>
            </a:r>
          </a:p>
          <a:p>
            <a:pPr marL="0" indent="0">
              <a:buNone/>
            </a:pPr>
            <a:endParaRPr lang="en-US" sz="1200" dirty="0"/>
          </a:p>
          <a:p>
            <a:pPr marL="0" indent="0">
              <a:buNone/>
            </a:pPr>
            <a:r>
              <a:rPr lang="en-US" sz="1200" dirty="0"/>
              <a:t>	• data throughput and latency between HANA and external storages </a:t>
            </a:r>
          </a:p>
          <a:p>
            <a:pPr marL="0" indent="0">
              <a:buNone/>
            </a:pPr>
            <a:endParaRPr lang="en-US" sz="1200" dirty="0"/>
          </a:p>
          <a:p>
            <a:pPr marL="0" indent="0">
              <a:buNone/>
            </a:pPr>
            <a:r>
              <a:rPr lang="en-US" sz="1200" dirty="0"/>
              <a:t>	• minimum bandwidth of the intro-node network, e.g. nodes in a multi-node system</a:t>
            </a:r>
          </a:p>
          <a:p>
            <a:pPr marL="0" indent="0">
              <a:buNone/>
            </a:pPr>
            <a:endParaRPr lang="en-US" sz="1200" dirty="0"/>
          </a:p>
          <a:p>
            <a:pPr marL="0" indent="0">
              <a:buNone/>
            </a:pPr>
            <a:endParaRPr lang="en-US" sz="1200" dirty="0"/>
          </a:p>
          <a:p>
            <a:pPr marL="0" indent="0">
              <a:buNone/>
            </a:pPr>
            <a:r>
              <a:rPr lang="en-US" sz="1200" dirty="0"/>
              <a:t>• the software installation has been performed by certified persons</a:t>
            </a:r>
          </a:p>
        </p:txBody>
      </p:sp>
    </p:spTree>
    <p:extLst>
      <p:ext uri="{BB962C8B-B14F-4D97-AF65-F5344CB8AC3E}">
        <p14:creationId xmlns:p14="http://schemas.microsoft.com/office/powerpoint/2010/main" val="17595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541C-7AC5-4AFD-8A62-D6F90C4FEF07}"/>
              </a:ext>
            </a:extLst>
          </p:cNvPr>
          <p:cNvSpPr>
            <a:spLocks noGrp="1"/>
          </p:cNvSpPr>
          <p:nvPr>
            <p:ph type="title"/>
          </p:nvPr>
        </p:nvSpPr>
        <p:spPr/>
        <p:txBody>
          <a:bodyPr/>
          <a:lstStyle/>
          <a:p>
            <a:r>
              <a:rPr lang="en-US" b="0" dirty="0"/>
              <a:t>SAP HANA Scenarios</a:t>
            </a:r>
            <a:br>
              <a:rPr lang="en-US" b="0" dirty="0"/>
            </a:br>
            <a:r>
              <a:rPr lang="en-US" dirty="0"/>
              <a:t>Virtualization</a:t>
            </a:r>
          </a:p>
        </p:txBody>
      </p:sp>
      <p:sp>
        <p:nvSpPr>
          <p:cNvPr id="3" name="Content Placeholder 2">
            <a:extLst>
              <a:ext uri="{FF2B5EF4-FFF2-40B4-BE49-F238E27FC236}">
                <a16:creationId xmlns:a16="http://schemas.microsoft.com/office/drawing/2014/main" id="{A34F9588-5914-41C9-AA8A-69BEB3220695}"/>
              </a:ext>
            </a:extLst>
          </p:cNvPr>
          <p:cNvSpPr>
            <a:spLocks noGrp="1"/>
          </p:cNvSpPr>
          <p:nvPr>
            <p:ph idx="1"/>
          </p:nvPr>
        </p:nvSpPr>
        <p:spPr/>
        <p:txBody>
          <a:bodyPr/>
          <a:lstStyle/>
          <a:p>
            <a:pPr marL="0" indent="0">
              <a:buNone/>
            </a:pPr>
            <a:endParaRPr lang="en-US" sz="1200" b="1" dirty="0"/>
          </a:p>
          <a:p>
            <a:pPr marL="0" indent="0">
              <a:buNone/>
            </a:pPr>
            <a:r>
              <a:rPr lang="en-US" sz="1200" b="1" dirty="0"/>
              <a:t>SAP HANA on virtualized servers is supported on productive systems since SPS8 and on nonproductive systems since SPS6</a:t>
            </a:r>
          </a:p>
          <a:p>
            <a:pPr marL="0" indent="0">
              <a:buNone/>
            </a:pPr>
            <a:endParaRPr lang="en-US" sz="1200" dirty="0"/>
          </a:p>
          <a:p>
            <a:pPr marL="0" indent="0">
              <a:buNone/>
            </a:pPr>
            <a:r>
              <a:rPr lang="en-US" sz="1200" dirty="0"/>
              <a:t>Some restrictions:</a:t>
            </a:r>
          </a:p>
          <a:p>
            <a:pPr marL="0" indent="0">
              <a:buNone/>
            </a:pPr>
            <a:endParaRPr lang="en-US" sz="1200" dirty="0"/>
          </a:p>
          <a:p>
            <a:pPr marL="0" indent="0">
              <a:buNone/>
            </a:pPr>
            <a:r>
              <a:rPr lang="en-US" sz="1200" dirty="0"/>
              <a:t>• The only hypervisor supported for production</a:t>
            </a:r>
          </a:p>
          <a:p>
            <a:pPr marL="0" indent="0">
              <a:buNone/>
            </a:pPr>
            <a:r>
              <a:rPr lang="en-US" sz="1200" dirty="0"/>
              <a:t>is VMware vSphere 5.5</a:t>
            </a:r>
          </a:p>
          <a:p>
            <a:pPr marL="0" indent="0">
              <a:buNone/>
            </a:pPr>
            <a:r>
              <a:rPr lang="en-US" sz="1200" dirty="0"/>
              <a:t>• Virtual machines must be hosted on certified HW</a:t>
            </a:r>
          </a:p>
          <a:p>
            <a:pPr marL="0" indent="0">
              <a:buNone/>
            </a:pPr>
            <a:r>
              <a:rPr lang="en-US" sz="1200" dirty="0"/>
              <a:t>• Only single-host systems are supported</a:t>
            </a:r>
          </a:p>
          <a:p>
            <a:pPr marL="0" indent="0">
              <a:buNone/>
            </a:pPr>
            <a:r>
              <a:rPr lang="en-US" sz="1200" dirty="0"/>
              <a:t>• Installations must be performed by certified persons</a:t>
            </a:r>
          </a:p>
          <a:p>
            <a:pPr marL="0" indent="0">
              <a:buNone/>
            </a:pPr>
            <a:r>
              <a:rPr lang="en-US" sz="1200" dirty="0"/>
              <a:t>• Memory over commitment is not supported</a:t>
            </a:r>
          </a:p>
          <a:p>
            <a:pPr marL="0" indent="0">
              <a:buNone/>
            </a:pPr>
            <a:endParaRPr lang="en-US" sz="1200" b="1" dirty="0"/>
          </a:p>
          <a:p>
            <a:pPr marL="0" indent="0">
              <a:buNone/>
            </a:pPr>
            <a:r>
              <a:rPr lang="en-US" sz="1200" b="1" dirty="0"/>
              <a:t>For more information see the SAP Note </a:t>
            </a:r>
            <a:r>
              <a:rPr lang="en-US" sz="1200" dirty="0"/>
              <a:t>1995460 - Single SAP HANA VM on VMware</a:t>
            </a:r>
          </a:p>
          <a:p>
            <a:pPr marL="0" indent="0">
              <a:buNone/>
            </a:pPr>
            <a:endParaRPr lang="en-US" sz="1200" dirty="0"/>
          </a:p>
          <a:p>
            <a:pPr marL="0" indent="0">
              <a:buNone/>
            </a:pPr>
            <a:r>
              <a:rPr lang="en-US" sz="1200" dirty="0"/>
              <a:t>vSphere in production or the documentation "</a:t>
            </a:r>
            <a:r>
              <a:rPr lang="en-US" sz="1200" b="1" dirty="0"/>
              <a:t>SAP HANA Virtualized – Overview"</a:t>
            </a:r>
          </a:p>
          <a:p>
            <a:pPr marL="0" indent="0">
              <a:buNone/>
            </a:pPr>
            <a:endParaRPr lang="en-US" sz="1200" b="1" dirty="0"/>
          </a:p>
          <a:p>
            <a:pPr marL="0" indent="0">
              <a:buNone/>
            </a:pPr>
            <a:r>
              <a:rPr lang="en-US" sz="1200" b="1" dirty="0"/>
              <a:t>(http://scn.sap.com/docs/DOC-60329)</a:t>
            </a:r>
            <a:endParaRPr lang="en-US" sz="1200" dirty="0"/>
          </a:p>
        </p:txBody>
      </p:sp>
      <p:pic>
        <p:nvPicPr>
          <p:cNvPr id="4" name="Picture 3">
            <a:extLst>
              <a:ext uri="{FF2B5EF4-FFF2-40B4-BE49-F238E27FC236}">
                <a16:creationId xmlns:a16="http://schemas.microsoft.com/office/drawing/2014/main" id="{67E6924B-EF84-4F55-9888-1A07E2B16E6F}"/>
              </a:ext>
            </a:extLst>
          </p:cNvPr>
          <p:cNvPicPr>
            <a:picLocks noChangeAspect="1"/>
          </p:cNvPicPr>
          <p:nvPr/>
        </p:nvPicPr>
        <p:blipFill>
          <a:blip r:embed="rId2"/>
          <a:stretch>
            <a:fillRect/>
          </a:stretch>
        </p:blipFill>
        <p:spPr>
          <a:xfrm>
            <a:off x="7175228" y="2590800"/>
            <a:ext cx="1929450" cy="1066800"/>
          </a:xfrm>
          <a:prstGeom prst="rect">
            <a:avLst/>
          </a:prstGeom>
        </p:spPr>
      </p:pic>
    </p:spTree>
    <p:extLst>
      <p:ext uri="{BB962C8B-B14F-4D97-AF65-F5344CB8AC3E}">
        <p14:creationId xmlns:p14="http://schemas.microsoft.com/office/powerpoint/2010/main" val="3102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6891-E91C-4209-95FF-489B2FE9FE3B}"/>
              </a:ext>
            </a:extLst>
          </p:cNvPr>
          <p:cNvSpPr>
            <a:spLocks noGrp="1"/>
          </p:cNvSpPr>
          <p:nvPr>
            <p:ph type="title"/>
          </p:nvPr>
        </p:nvSpPr>
        <p:spPr/>
        <p:txBody>
          <a:bodyPr/>
          <a:lstStyle/>
          <a:p>
            <a:r>
              <a:rPr lang="en-US" b="0" dirty="0"/>
              <a:t>SAP HANA Scenarios</a:t>
            </a:r>
            <a:br>
              <a:rPr lang="en-US" b="0" dirty="0"/>
            </a:br>
            <a:r>
              <a:rPr lang="en-US" dirty="0"/>
              <a:t>Cloud</a:t>
            </a:r>
          </a:p>
        </p:txBody>
      </p:sp>
      <p:sp>
        <p:nvSpPr>
          <p:cNvPr id="3" name="Content Placeholder 2">
            <a:extLst>
              <a:ext uri="{FF2B5EF4-FFF2-40B4-BE49-F238E27FC236}">
                <a16:creationId xmlns:a16="http://schemas.microsoft.com/office/drawing/2014/main" id="{A84375FC-9161-4178-BAF8-96789B4D8CE0}"/>
              </a:ext>
            </a:extLst>
          </p:cNvPr>
          <p:cNvSpPr>
            <a:spLocks noGrp="1"/>
          </p:cNvSpPr>
          <p:nvPr>
            <p:ph idx="1"/>
          </p:nvPr>
        </p:nvSpPr>
        <p:spPr/>
        <p:txBody>
          <a:bodyPr/>
          <a:lstStyle/>
          <a:p>
            <a:pPr marL="0" indent="0">
              <a:buNone/>
            </a:pPr>
            <a:endParaRPr lang="en-US" sz="1400" dirty="0"/>
          </a:p>
          <a:p>
            <a:pPr marL="0" indent="0">
              <a:buNone/>
            </a:pPr>
            <a:r>
              <a:rPr lang="en-US" sz="1400" dirty="0"/>
              <a:t>Software as a Service (</a:t>
            </a:r>
            <a:r>
              <a:rPr lang="en-US" sz="1400" b="1" dirty="0"/>
              <a:t>SaaS</a:t>
            </a:r>
            <a:r>
              <a:rPr lang="en-US" sz="1400" dirty="0"/>
              <a:t>)</a:t>
            </a:r>
          </a:p>
          <a:p>
            <a:pPr marL="0" indent="0">
              <a:buNone/>
            </a:pPr>
            <a:r>
              <a:rPr lang="en-US" sz="1400" dirty="0"/>
              <a:t>Applications hosted by SAP on SAP HANA hardware (e.g. SAP Sales &amp; Operations Planning)</a:t>
            </a:r>
          </a:p>
          <a:p>
            <a:pPr marL="0" indent="0">
              <a:buNone/>
            </a:pPr>
            <a:endParaRPr lang="en-US" sz="1400" dirty="0"/>
          </a:p>
          <a:p>
            <a:pPr marL="0" indent="0">
              <a:buNone/>
            </a:pPr>
            <a:r>
              <a:rPr lang="en-US" sz="1400" dirty="0"/>
              <a:t>Platform as a Service (</a:t>
            </a:r>
            <a:r>
              <a:rPr lang="en-US" sz="1400" b="1" dirty="0"/>
              <a:t>PaaS</a:t>
            </a:r>
            <a:r>
              <a:rPr lang="en-US" sz="1400" dirty="0"/>
              <a:t>)</a:t>
            </a:r>
          </a:p>
          <a:p>
            <a:pPr marL="0" indent="0">
              <a:buNone/>
            </a:pPr>
            <a:r>
              <a:rPr lang="en-US" sz="1400" i="1" dirty="0"/>
              <a:t>SAP HANA Cloud Platform</a:t>
            </a:r>
          </a:p>
          <a:p>
            <a:pPr marL="0" indent="0">
              <a:buNone/>
            </a:pPr>
            <a:r>
              <a:rPr lang="en-US" sz="1400" dirty="0"/>
              <a:t>Development toolset (e.g. native or java) to develop new applications on SAP HANA</a:t>
            </a:r>
          </a:p>
          <a:p>
            <a:pPr marL="0" indent="0">
              <a:buNone/>
            </a:pPr>
            <a:r>
              <a:rPr lang="en-US" sz="1400" i="1" dirty="0"/>
              <a:t>SAP HANA One</a:t>
            </a:r>
          </a:p>
          <a:p>
            <a:pPr marL="0" indent="0">
              <a:buNone/>
            </a:pPr>
            <a:r>
              <a:rPr lang="en-US" sz="1400" dirty="0"/>
              <a:t>Hosted on Amazon Web Services (AWS) for testing prototypes but could also be used </a:t>
            </a:r>
          </a:p>
          <a:p>
            <a:pPr marL="0" indent="0">
              <a:buNone/>
            </a:pPr>
            <a:r>
              <a:rPr lang="en-US" sz="1400" dirty="0"/>
              <a:t>for production</a:t>
            </a:r>
          </a:p>
          <a:p>
            <a:pPr marL="0" indent="0">
              <a:buNone/>
            </a:pPr>
            <a:endParaRPr lang="en-US" sz="1400" dirty="0"/>
          </a:p>
          <a:p>
            <a:pPr marL="0" indent="0">
              <a:buNone/>
            </a:pPr>
            <a:r>
              <a:rPr lang="en-US" sz="1400" dirty="0"/>
              <a:t>Infrastructure as a Service (</a:t>
            </a:r>
            <a:r>
              <a:rPr lang="en-US" sz="1400" b="1" dirty="0"/>
              <a:t>IaaS</a:t>
            </a:r>
            <a:r>
              <a:rPr lang="en-US" sz="1400" dirty="0"/>
              <a:t>)</a:t>
            </a:r>
          </a:p>
          <a:p>
            <a:pPr marL="0" indent="0">
              <a:buNone/>
            </a:pPr>
            <a:r>
              <a:rPr lang="en-US" sz="1400" dirty="0"/>
              <a:t>SAP HANA Enterprise Cloud (HEC)</a:t>
            </a:r>
          </a:p>
          <a:p>
            <a:pPr marL="0" indent="0">
              <a:buNone/>
            </a:pPr>
            <a:r>
              <a:rPr lang="en-US" sz="1400" dirty="0"/>
              <a:t>Provides an infrastructure to run SAP HANA</a:t>
            </a:r>
          </a:p>
          <a:p>
            <a:pPr marL="0" indent="0">
              <a:buNone/>
            </a:pPr>
            <a:r>
              <a:rPr lang="en-US" sz="1400" dirty="0"/>
              <a:t>and other SAP components on</a:t>
            </a:r>
          </a:p>
        </p:txBody>
      </p:sp>
      <p:pic>
        <p:nvPicPr>
          <p:cNvPr id="4" name="Picture 3">
            <a:extLst>
              <a:ext uri="{FF2B5EF4-FFF2-40B4-BE49-F238E27FC236}">
                <a16:creationId xmlns:a16="http://schemas.microsoft.com/office/drawing/2014/main" id="{0842B595-8A1F-40F5-9219-1E580B36E6DE}"/>
              </a:ext>
            </a:extLst>
          </p:cNvPr>
          <p:cNvPicPr>
            <a:picLocks noChangeAspect="1"/>
          </p:cNvPicPr>
          <p:nvPr/>
        </p:nvPicPr>
        <p:blipFill>
          <a:blip r:embed="rId2"/>
          <a:stretch>
            <a:fillRect/>
          </a:stretch>
        </p:blipFill>
        <p:spPr>
          <a:xfrm>
            <a:off x="8484037" y="2610070"/>
            <a:ext cx="2873270" cy="2321860"/>
          </a:xfrm>
          <a:prstGeom prst="rect">
            <a:avLst/>
          </a:prstGeom>
        </p:spPr>
      </p:pic>
    </p:spTree>
    <p:extLst>
      <p:ext uri="{BB962C8B-B14F-4D97-AF65-F5344CB8AC3E}">
        <p14:creationId xmlns:p14="http://schemas.microsoft.com/office/powerpoint/2010/main" val="1510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A1F8-BF4F-4D4C-8CED-22027A27AB18}"/>
              </a:ext>
            </a:extLst>
          </p:cNvPr>
          <p:cNvSpPr>
            <a:spLocks noGrp="1"/>
          </p:cNvSpPr>
          <p:nvPr>
            <p:ph type="title"/>
          </p:nvPr>
        </p:nvSpPr>
        <p:spPr/>
        <p:txBody>
          <a:bodyPr/>
          <a:lstStyle/>
          <a:p>
            <a:r>
              <a:rPr lang="en-US" b="0" dirty="0"/>
              <a:t>SAP HANA Scenarios</a:t>
            </a:r>
            <a:endParaRPr lang="en-US" dirty="0"/>
          </a:p>
        </p:txBody>
      </p:sp>
      <p:pic>
        <p:nvPicPr>
          <p:cNvPr id="4" name="Content Placeholder 3">
            <a:extLst>
              <a:ext uri="{FF2B5EF4-FFF2-40B4-BE49-F238E27FC236}">
                <a16:creationId xmlns:a16="http://schemas.microsoft.com/office/drawing/2014/main" id="{49309AF0-19B3-41D1-8DEE-8EA250DD74FF}"/>
              </a:ext>
            </a:extLst>
          </p:cNvPr>
          <p:cNvPicPr>
            <a:picLocks noGrp="1" noChangeAspect="1"/>
          </p:cNvPicPr>
          <p:nvPr>
            <p:ph idx="1"/>
          </p:nvPr>
        </p:nvPicPr>
        <p:blipFill>
          <a:blip r:embed="rId2"/>
          <a:stretch>
            <a:fillRect/>
          </a:stretch>
        </p:blipFill>
        <p:spPr>
          <a:xfrm>
            <a:off x="280898" y="1988695"/>
            <a:ext cx="5143946" cy="2880610"/>
          </a:xfrm>
          <a:prstGeom prst="rect">
            <a:avLst/>
          </a:prstGeom>
        </p:spPr>
      </p:pic>
      <p:pic>
        <p:nvPicPr>
          <p:cNvPr id="5" name="Picture 4">
            <a:extLst>
              <a:ext uri="{FF2B5EF4-FFF2-40B4-BE49-F238E27FC236}">
                <a16:creationId xmlns:a16="http://schemas.microsoft.com/office/drawing/2014/main" id="{EF20AF07-4E9F-4252-A681-26A562ABEAF7}"/>
              </a:ext>
            </a:extLst>
          </p:cNvPr>
          <p:cNvPicPr>
            <a:picLocks noChangeAspect="1"/>
          </p:cNvPicPr>
          <p:nvPr/>
        </p:nvPicPr>
        <p:blipFill>
          <a:blip r:embed="rId3"/>
          <a:stretch>
            <a:fillRect/>
          </a:stretch>
        </p:blipFill>
        <p:spPr>
          <a:xfrm>
            <a:off x="5424844" y="2574291"/>
            <a:ext cx="6565556" cy="2066412"/>
          </a:xfrm>
          <a:prstGeom prst="rect">
            <a:avLst/>
          </a:prstGeom>
        </p:spPr>
      </p:pic>
    </p:spTree>
    <p:extLst>
      <p:ext uri="{BB962C8B-B14F-4D97-AF65-F5344CB8AC3E}">
        <p14:creationId xmlns:p14="http://schemas.microsoft.com/office/powerpoint/2010/main" val="354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713B-C2BD-4E94-B57B-C07698C19D17}"/>
              </a:ext>
            </a:extLst>
          </p:cNvPr>
          <p:cNvSpPr>
            <a:spLocks noGrp="1"/>
          </p:cNvSpPr>
          <p:nvPr>
            <p:ph type="title"/>
          </p:nvPr>
        </p:nvSpPr>
        <p:spPr/>
        <p:txBody>
          <a:bodyPr/>
          <a:lstStyle/>
          <a:p>
            <a:r>
              <a:rPr lang="en-US" dirty="0"/>
              <a:t>Maintenance Schedules for HANA 1.0 and HANA 2.0</a:t>
            </a:r>
          </a:p>
        </p:txBody>
      </p:sp>
      <p:pic>
        <p:nvPicPr>
          <p:cNvPr id="4" name="Content Placeholder 3">
            <a:extLst>
              <a:ext uri="{FF2B5EF4-FFF2-40B4-BE49-F238E27FC236}">
                <a16:creationId xmlns:a16="http://schemas.microsoft.com/office/drawing/2014/main" id="{DF1D1DA1-402F-49A1-A92E-624E258F1594}"/>
              </a:ext>
            </a:extLst>
          </p:cNvPr>
          <p:cNvPicPr>
            <a:picLocks noGrp="1" noChangeAspect="1"/>
          </p:cNvPicPr>
          <p:nvPr>
            <p:ph idx="1"/>
          </p:nvPr>
        </p:nvPicPr>
        <p:blipFill>
          <a:blip r:embed="rId2"/>
          <a:stretch>
            <a:fillRect/>
          </a:stretch>
        </p:blipFill>
        <p:spPr>
          <a:xfrm>
            <a:off x="1797377" y="1589442"/>
            <a:ext cx="8597246" cy="3679115"/>
          </a:xfrm>
          <a:prstGeom prst="rect">
            <a:avLst/>
          </a:prstGeom>
        </p:spPr>
      </p:pic>
    </p:spTree>
    <p:extLst>
      <p:ext uri="{BB962C8B-B14F-4D97-AF65-F5344CB8AC3E}">
        <p14:creationId xmlns:p14="http://schemas.microsoft.com/office/powerpoint/2010/main" val="99366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EEE4-08AE-44DE-BDBB-1375DD7CBCBE}"/>
              </a:ext>
            </a:extLst>
          </p:cNvPr>
          <p:cNvSpPr>
            <a:spLocks noGrp="1"/>
          </p:cNvSpPr>
          <p:nvPr>
            <p:ph type="title"/>
          </p:nvPr>
        </p:nvSpPr>
        <p:spPr/>
        <p:txBody>
          <a:bodyPr/>
          <a:lstStyle/>
          <a:p>
            <a:r>
              <a:rPr lang="en-US" dirty="0"/>
              <a:t>Upgrade Paths</a:t>
            </a:r>
          </a:p>
        </p:txBody>
      </p:sp>
      <p:pic>
        <p:nvPicPr>
          <p:cNvPr id="4" name="Content Placeholder 3">
            <a:extLst>
              <a:ext uri="{FF2B5EF4-FFF2-40B4-BE49-F238E27FC236}">
                <a16:creationId xmlns:a16="http://schemas.microsoft.com/office/drawing/2014/main" id="{8D59B4E3-CFE5-4BD5-98BD-725ADE956567}"/>
              </a:ext>
            </a:extLst>
          </p:cNvPr>
          <p:cNvPicPr>
            <a:picLocks noGrp="1" noChangeAspect="1"/>
          </p:cNvPicPr>
          <p:nvPr>
            <p:ph idx="1"/>
          </p:nvPr>
        </p:nvPicPr>
        <p:blipFill>
          <a:blip r:embed="rId2"/>
          <a:stretch>
            <a:fillRect/>
          </a:stretch>
        </p:blipFill>
        <p:spPr>
          <a:xfrm>
            <a:off x="1314815" y="1548529"/>
            <a:ext cx="9437570" cy="3760942"/>
          </a:xfrm>
          <a:prstGeom prst="rect">
            <a:avLst/>
          </a:prstGeom>
        </p:spPr>
      </p:pic>
    </p:spTree>
    <p:extLst>
      <p:ext uri="{BB962C8B-B14F-4D97-AF65-F5344CB8AC3E}">
        <p14:creationId xmlns:p14="http://schemas.microsoft.com/office/powerpoint/2010/main" val="191080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816B-0864-4E4E-87DB-E87B478E5816}"/>
              </a:ext>
            </a:extLst>
          </p:cNvPr>
          <p:cNvSpPr>
            <a:spLocks noGrp="1"/>
          </p:cNvSpPr>
          <p:nvPr>
            <p:ph type="title"/>
          </p:nvPr>
        </p:nvSpPr>
        <p:spPr/>
        <p:txBody>
          <a:bodyPr/>
          <a:lstStyle/>
          <a:p>
            <a:r>
              <a:rPr lang="en-US" dirty="0"/>
              <a:t>SAP HANA Sizing</a:t>
            </a:r>
            <a:br>
              <a:rPr lang="en-US" dirty="0"/>
            </a:br>
            <a:endParaRPr lang="en-US" dirty="0"/>
          </a:p>
        </p:txBody>
      </p:sp>
      <p:sp>
        <p:nvSpPr>
          <p:cNvPr id="3" name="Content Placeholder 2">
            <a:extLst>
              <a:ext uri="{FF2B5EF4-FFF2-40B4-BE49-F238E27FC236}">
                <a16:creationId xmlns:a16="http://schemas.microsoft.com/office/drawing/2014/main" id="{C66EEFE6-BFAF-475B-BF17-F33641595020}"/>
              </a:ext>
            </a:extLst>
          </p:cNvPr>
          <p:cNvSpPr>
            <a:spLocks noGrp="1"/>
          </p:cNvSpPr>
          <p:nvPr>
            <p:ph idx="1"/>
          </p:nvPr>
        </p:nvSpPr>
        <p:spPr/>
        <p:txBody>
          <a:bodyPr/>
          <a:lstStyle/>
          <a:p>
            <a:pPr marL="0" indent="0">
              <a:buNone/>
            </a:pPr>
            <a:r>
              <a:rPr lang="en-US" sz="1200" dirty="0"/>
              <a:t>Sizing is a standard term in SAP, which means determining the hardware requirements of an SAP System such as physical memory, CPU power, and I/O capacity. Determining sizing requirement ensures that customers purchase hardware as per their business need and also ensures lower cost and reduce TCO.</a:t>
            </a:r>
          </a:p>
          <a:p>
            <a:pPr marL="0" indent="0">
              <a:buNone/>
            </a:pPr>
            <a:r>
              <a:rPr lang="en-US" sz="1200" dirty="0"/>
              <a:t>The critical factor for SAP HANA implementation is the right sizing of the server based on the business requirement and this means correct calculation of amount of memory, the CPU processing power.</a:t>
            </a:r>
            <a:br>
              <a:rPr lang="en-US" sz="1200" dirty="0"/>
            </a:br>
            <a:endParaRPr lang="en-US" sz="1200" dirty="0"/>
          </a:p>
          <a:p>
            <a:pPr marL="0" indent="0">
              <a:buNone/>
            </a:pPr>
            <a:r>
              <a:rPr lang="en-US" sz="1200" dirty="0"/>
              <a:t>SAP HANA sizing consists of </a:t>
            </a:r>
            <a:r>
              <a:rPr lang="en-US" sz="1200" b="1" dirty="0"/>
              <a:t>Memory sizing for static data</a:t>
            </a:r>
            <a:r>
              <a:rPr lang="en-US" sz="1200" dirty="0"/>
              <a:t>, </a:t>
            </a:r>
            <a:r>
              <a:rPr lang="en-US" sz="1200" b="1" dirty="0"/>
              <a:t>Memory sizing of objects created during runtime (data load and query execution), Disk Sizing and CPU Sizing.</a:t>
            </a:r>
            <a:br>
              <a:rPr lang="en-US" sz="1200" dirty="0"/>
            </a:br>
            <a:br>
              <a:rPr lang="en-US" sz="1200" dirty="0"/>
            </a:br>
            <a:r>
              <a:rPr lang="en-US" sz="1200" dirty="0"/>
              <a:t>For the purpose of successful SAP HANA implementation, SAP has provided various guidelines and methods to calculate the correct hardware size.</a:t>
            </a:r>
            <a:br>
              <a:rPr lang="en-US" sz="1200" dirty="0"/>
            </a:br>
            <a:r>
              <a:rPr lang="en-US" sz="1200" dirty="0"/>
              <a:t>We can use any of the below method:</a:t>
            </a:r>
            <a:br>
              <a:rPr lang="en-US" sz="1200" dirty="0"/>
            </a:br>
            <a:r>
              <a:rPr lang="en-US" sz="1200" dirty="0"/>
              <a:t>1. SAP HANA sizing using the </a:t>
            </a:r>
            <a:r>
              <a:rPr lang="en-US" sz="1200" dirty="0" err="1"/>
              <a:t>QuickSizer</a:t>
            </a:r>
            <a:r>
              <a:rPr lang="en-US" sz="1200" dirty="0"/>
              <a:t> tool</a:t>
            </a:r>
            <a:br>
              <a:rPr lang="en-US" sz="1200" dirty="0"/>
            </a:br>
            <a:r>
              <a:rPr lang="en-US" sz="1200" dirty="0"/>
              <a:t>2. SAP HANA sizing using the DB specific scripts</a:t>
            </a:r>
            <a:br>
              <a:rPr lang="en-US" sz="1200" dirty="0"/>
            </a:br>
            <a:r>
              <a:rPr lang="en-US" sz="1200" dirty="0"/>
              <a:t>3. SAP HANA sizing using the ABAP report</a:t>
            </a:r>
            <a:br>
              <a:rPr lang="en-US" sz="1200" dirty="0"/>
            </a:br>
            <a:endParaRPr lang="en-US" sz="1200" dirty="0"/>
          </a:p>
          <a:p>
            <a:pPr marL="0" indent="0">
              <a:buNone/>
            </a:pPr>
            <a:r>
              <a:rPr lang="en-US" sz="1200" dirty="0"/>
              <a:t>All available SAP certified HANA hardware configurations can be looked up in the HANA PAM (Product Availability Matrix). In addition SAP also certifies additional configurations as required by customer scenarios. You should check with your hardware vendors and SAP Account Executive in case you are interested in any other configuration than listed in the HANA PAM.</a:t>
            </a:r>
          </a:p>
          <a:p>
            <a:pPr marL="0" indent="0">
              <a:buNone/>
            </a:pPr>
            <a:endParaRPr lang="en-US" sz="1200" dirty="0"/>
          </a:p>
          <a:p>
            <a:pPr marL="0" indent="0">
              <a:buNone/>
            </a:pPr>
            <a:r>
              <a:rPr lang="en-US" sz="1200" dirty="0"/>
              <a:t>According to the sizing results, select a SAP HANA T-shirt size that satisfies the sizing requirements in terms of main memory, and possibly CPU capabilities. </a:t>
            </a:r>
          </a:p>
          <a:p>
            <a:pPr marL="0" indent="0">
              <a:buNone/>
            </a:pPr>
            <a:r>
              <a:rPr lang="en-US" sz="1200" dirty="0"/>
              <a:t>For example, a sizing result of 400 GB for the main memory (C) suggests a T-shirt size of M.</a:t>
            </a:r>
          </a:p>
        </p:txBody>
      </p:sp>
    </p:spTree>
    <p:extLst>
      <p:ext uri="{BB962C8B-B14F-4D97-AF65-F5344CB8AC3E}">
        <p14:creationId xmlns:p14="http://schemas.microsoft.com/office/powerpoint/2010/main" val="342908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460E-8D33-432A-AE74-3C210B1C3D43}"/>
              </a:ext>
            </a:extLst>
          </p:cNvPr>
          <p:cNvSpPr>
            <a:spLocks noGrp="1"/>
          </p:cNvSpPr>
          <p:nvPr>
            <p:ph type="title"/>
          </p:nvPr>
        </p:nvSpPr>
        <p:spPr/>
        <p:txBody>
          <a:bodyPr/>
          <a:lstStyle/>
          <a:p>
            <a:r>
              <a:rPr lang="en-US" dirty="0"/>
              <a:t>Single Host / Multi Node cluster configuration</a:t>
            </a:r>
            <a:br>
              <a:rPr lang="en-US" dirty="0"/>
            </a:br>
            <a:r>
              <a:rPr lang="en-US" dirty="0"/>
              <a:t>Scalability</a:t>
            </a:r>
          </a:p>
        </p:txBody>
      </p:sp>
      <p:pic>
        <p:nvPicPr>
          <p:cNvPr id="4" name="Picture 3">
            <a:extLst>
              <a:ext uri="{FF2B5EF4-FFF2-40B4-BE49-F238E27FC236}">
                <a16:creationId xmlns:a16="http://schemas.microsoft.com/office/drawing/2014/main" id="{02107C1B-6BD2-43BF-B1F7-BF6A11A168AD}"/>
              </a:ext>
            </a:extLst>
          </p:cNvPr>
          <p:cNvPicPr>
            <a:picLocks noChangeAspect="1"/>
          </p:cNvPicPr>
          <p:nvPr/>
        </p:nvPicPr>
        <p:blipFill>
          <a:blip r:embed="rId2"/>
          <a:stretch>
            <a:fillRect/>
          </a:stretch>
        </p:blipFill>
        <p:spPr>
          <a:xfrm>
            <a:off x="1190396" y="1378800"/>
            <a:ext cx="9686408" cy="4580196"/>
          </a:xfrm>
          <a:prstGeom prst="rect">
            <a:avLst/>
          </a:prstGeom>
        </p:spPr>
      </p:pic>
    </p:spTree>
    <p:extLst>
      <p:ext uri="{BB962C8B-B14F-4D97-AF65-F5344CB8AC3E}">
        <p14:creationId xmlns:p14="http://schemas.microsoft.com/office/powerpoint/2010/main" val="15607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C6EA-50E7-4E48-8490-727D5E8B44D0}"/>
              </a:ext>
            </a:extLst>
          </p:cNvPr>
          <p:cNvSpPr>
            <a:spLocks noGrp="1"/>
          </p:cNvSpPr>
          <p:nvPr>
            <p:ph type="title"/>
          </p:nvPr>
        </p:nvSpPr>
        <p:spPr/>
        <p:txBody>
          <a:bodyPr/>
          <a:lstStyle/>
          <a:p>
            <a:r>
              <a:rPr lang="en-US" b="0" dirty="0"/>
              <a:t>System Setup</a:t>
            </a:r>
            <a:br>
              <a:rPr lang="en-US" b="0" dirty="0"/>
            </a:br>
            <a:r>
              <a:rPr lang="en-US" dirty="0"/>
              <a:t>Distributed SAP HANA System</a:t>
            </a:r>
          </a:p>
        </p:txBody>
      </p:sp>
      <p:sp>
        <p:nvSpPr>
          <p:cNvPr id="3" name="Content Placeholder 2">
            <a:extLst>
              <a:ext uri="{FF2B5EF4-FFF2-40B4-BE49-F238E27FC236}">
                <a16:creationId xmlns:a16="http://schemas.microsoft.com/office/drawing/2014/main" id="{B53D58B3-A36B-4A71-B028-56F21406149E}"/>
              </a:ext>
            </a:extLst>
          </p:cNvPr>
          <p:cNvSpPr>
            <a:spLocks noGrp="1"/>
          </p:cNvSpPr>
          <p:nvPr>
            <p:ph idx="1"/>
          </p:nvPr>
        </p:nvSpPr>
        <p:spPr/>
        <p:txBody>
          <a:bodyPr/>
          <a:lstStyle/>
          <a:p>
            <a:pPr marL="0" indent="0">
              <a:buNone/>
            </a:pPr>
            <a:r>
              <a:rPr lang="en-US" sz="1200" dirty="0"/>
              <a:t>A SAP HANA </a:t>
            </a:r>
            <a:r>
              <a:rPr lang="en-US" sz="1200" b="1" dirty="0"/>
              <a:t>system </a:t>
            </a:r>
            <a:r>
              <a:rPr lang="en-US" sz="1200" dirty="0"/>
              <a:t>(defined by a System ID; "SID") is an administrative unit that can be installed,</a:t>
            </a:r>
          </a:p>
          <a:p>
            <a:pPr marL="0" indent="0">
              <a:buNone/>
            </a:pPr>
            <a:r>
              <a:rPr lang="en-US" sz="1200" dirty="0"/>
              <a:t>started, stopped, backed up and connected to via clients</a:t>
            </a:r>
          </a:p>
          <a:p>
            <a:pPr marL="0" indent="0">
              <a:buNone/>
            </a:pPr>
            <a:r>
              <a:rPr lang="en-US" sz="1200" dirty="0"/>
              <a:t>• A </a:t>
            </a:r>
            <a:r>
              <a:rPr lang="en-US" sz="1200" b="1" dirty="0"/>
              <a:t>distributed </a:t>
            </a:r>
            <a:r>
              <a:rPr lang="en-US" sz="1200" dirty="0"/>
              <a:t>SAP HANA System is installed on multiple hosts</a:t>
            </a:r>
          </a:p>
          <a:p>
            <a:pPr marL="0" indent="0">
              <a:buNone/>
            </a:pPr>
            <a:r>
              <a:rPr lang="en-US" sz="1200" dirty="0"/>
              <a:t>• A </a:t>
            </a:r>
            <a:r>
              <a:rPr lang="en-US" sz="1200" b="1" dirty="0"/>
              <a:t>host </a:t>
            </a:r>
            <a:r>
              <a:rPr lang="en-US" sz="1200" dirty="0"/>
              <a:t>is a machine (with CPU, memory, storage, network and OS)</a:t>
            </a:r>
          </a:p>
          <a:p>
            <a:pPr marL="0" indent="0">
              <a:buNone/>
            </a:pPr>
            <a:r>
              <a:rPr lang="en-US" sz="1200" dirty="0"/>
              <a:t>• A SAP HANA </a:t>
            </a:r>
            <a:r>
              <a:rPr lang="en-US" sz="1200" b="1" dirty="0"/>
              <a:t>instance </a:t>
            </a:r>
            <a:r>
              <a:rPr lang="en-US" sz="1200" dirty="0"/>
              <a:t>is a set of processes (index server, name server, …)</a:t>
            </a:r>
          </a:p>
          <a:p>
            <a:pPr marL="0" indent="0">
              <a:buNone/>
            </a:pPr>
            <a:r>
              <a:rPr lang="en-US" sz="1200" dirty="0"/>
              <a:t>• The term </a:t>
            </a:r>
            <a:r>
              <a:rPr lang="en-US" sz="1200" b="1" dirty="0"/>
              <a:t>node </a:t>
            </a:r>
            <a:r>
              <a:rPr lang="en-US" sz="1200" dirty="0"/>
              <a:t>is used for the SAP HANA software that runs on one host (but no fixed relationship</a:t>
            </a:r>
          </a:p>
          <a:p>
            <a:pPr marL="0" indent="0">
              <a:buNone/>
            </a:pPr>
            <a:r>
              <a:rPr lang="en-US" sz="1200" dirty="0"/>
              <a:t>since a node can be moved to another host)</a:t>
            </a:r>
          </a:p>
          <a:p>
            <a:pPr marL="0" indent="0">
              <a:buNone/>
            </a:pPr>
            <a:endParaRPr lang="en-US" sz="1200" dirty="0"/>
          </a:p>
        </p:txBody>
      </p:sp>
      <p:pic>
        <p:nvPicPr>
          <p:cNvPr id="4" name="Picture 3">
            <a:extLst>
              <a:ext uri="{FF2B5EF4-FFF2-40B4-BE49-F238E27FC236}">
                <a16:creationId xmlns:a16="http://schemas.microsoft.com/office/drawing/2014/main" id="{CB9BAD07-0BEB-4937-A287-20443C1C2466}"/>
              </a:ext>
            </a:extLst>
          </p:cNvPr>
          <p:cNvPicPr>
            <a:picLocks noChangeAspect="1"/>
          </p:cNvPicPr>
          <p:nvPr/>
        </p:nvPicPr>
        <p:blipFill>
          <a:blip r:embed="rId2"/>
          <a:stretch>
            <a:fillRect/>
          </a:stretch>
        </p:blipFill>
        <p:spPr>
          <a:xfrm>
            <a:off x="1952647" y="3268552"/>
            <a:ext cx="8161905" cy="2819048"/>
          </a:xfrm>
          <a:prstGeom prst="rect">
            <a:avLst/>
          </a:prstGeom>
        </p:spPr>
      </p:pic>
    </p:spTree>
    <p:extLst>
      <p:ext uri="{BB962C8B-B14F-4D97-AF65-F5344CB8AC3E}">
        <p14:creationId xmlns:p14="http://schemas.microsoft.com/office/powerpoint/2010/main" val="307911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9752-0E7F-41C7-872D-E284128490CC}"/>
              </a:ext>
            </a:extLst>
          </p:cNvPr>
          <p:cNvSpPr>
            <a:spLocks noGrp="1"/>
          </p:cNvSpPr>
          <p:nvPr>
            <p:ph type="title"/>
          </p:nvPr>
        </p:nvSpPr>
        <p:spPr/>
        <p:txBody>
          <a:bodyPr/>
          <a:lstStyle/>
          <a:p>
            <a:r>
              <a:rPr lang="en-US" dirty="0"/>
              <a:t>SAP HANA Core Components</a:t>
            </a:r>
          </a:p>
        </p:txBody>
      </p:sp>
      <p:pic>
        <p:nvPicPr>
          <p:cNvPr id="4" name="Content Placeholder 3">
            <a:extLst>
              <a:ext uri="{FF2B5EF4-FFF2-40B4-BE49-F238E27FC236}">
                <a16:creationId xmlns:a16="http://schemas.microsoft.com/office/drawing/2014/main" id="{7BF83307-37AA-4796-9D32-EBCF18DCD934}"/>
              </a:ext>
            </a:extLst>
          </p:cNvPr>
          <p:cNvPicPr>
            <a:picLocks noGrp="1" noChangeAspect="1"/>
          </p:cNvPicPr>
          <p:nvPr>
            <p:ph idx="1"/>
          </p:nvPr>
        </p:nvPicPr>
        <p:blipFill>
          <a:blip r:embed="rId2"/>
          <a:stretch>
            <a:fillRect/>
          </a:stretch>
        </p:blipFill>
        <p:spPr>
          <a:xfrm>
            <a:off x="2744292" y="1663275"/>
            <a:ext cx="6703416" cy="3668286"/>
          </a:xfrm>
          <a:prstGeom prst="rect">
            <a:avLst/>
          </a:prstGeom>
        </p:spPr>
      </p:pic>
    </p:spTree>
    <p:extLst>
      <p:ext uri="{BB962C8B-B14F-4D97-AF65-F5344CB8AC3E}">
        <p14:creationId xmlns:p14="http://schemas.microsoft.com/office/powerpoint/2010/main" val="19652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0A05-6316-4A89-BE3B-A387D33C7041}"/>
              </a:ext>
            </a:extLst>
          </p:cNvPr>
          <p:cNvSpPr>
            <a:spLocks noGrp="1"/>
          </p:cNvSpPr>
          <p:nvPr>
            <p:ph type="title"/>
          </p:nvPr>
        </p:nvSpPr>
        <p:spPr/>
        <p:txBody>
          <a:bodyPr/>
          <a:lstStyle/>
          <a:p>
            <a:r>
              <a:rPr lang="en-US" dirty="0"/>
              <a:t>SAP HANA Core Components in Distributed System</a:t>
            </a:r>
          </a:p>
        </p:txBody>
      </p:sp>
      <p:pic>
        <p:nvPicPr>
          <p:cNvPr id="4" name="Picture 3">
            <a:extLst>
              <a:ext uri="{FF2B5EF4-FFF2-40B4-BE49-F238E27FC236}">
                <a16:creationId xmlns:a16="http://schemas.microsoft.com/office/drawing/2014/main" id="{3D506B3C-BCF7-4F73-924B-479C9728F9F7}"/>
              </a:ext>
            </a:extLst>
          </p:cNvPr>
          <p:cNvPicPr>
            <a:picLocks noChangeAspect="1"/>
          </p:cNvPicPr>
          <p:nvPr/>
        </p:nvPicPr>
        <p:blipFill>
          <a:blip r:embed="rId2"/>
          <a:stretch>
            <a:fillRect/>
          </a:stretch>
        </p:blipFill>
        <p:spPr>
          <a:xfrm>
            <a:off x="6333585" y="1347940"/>
            <a:ext cx="5364732" cy="4698581"/>
          </a:xfrm>
          <a:prstGeom prst="rect">
            <a:avLst/>
          </a:prstGeom>
        </p:spPr>
      </p:pic>
      <p:sp>
        <p:nvSpPr>
          <p:cNvPr id="5" name="Rectangle 4">
            <a:extLst>
              <a:ext uri="{FF2B5EF4-FFF2-40B4-BE49-F238E27FC236}">
                <a16:creationId xmlns:a16="http://schemas.microsoft.com/office/drawing/2014/main" id="{144ACB55-E9A3-4389-96F4-AFE3AA536BC9}"/>
              </a:ext>
            </a:extLst>
          </p:cNvPr>
          <p:cNvSpPr/>
          <p:nvPr/>
        </p:nvSpPr>
        <p:spPr>
          <a:xfrm>
            <a:off x="339182" y="1804404"/>
            <a:ext cx="5994403" cy="3785652"/>
          </a:xfrm>
          <a:prstGeom prst="rect">
            <a:avLst/>
          </a:prstGeom>
        </p:spPr>
        <p:txBody>
          <a:bodyPr wrap="square">
            <a:spAutoFit/>
          </a:bodyPr>
          <a:lstStyle/>
          <a:p>
            <a:r>
              <a:rPr lang="en-US" sz="2000" dirty="0">
                <a:solidFill>
                  <a:srgbClr val="000000"/>
                </a:solidFill>
                <a:latin typeface="Times New Roman" panose="02020603050405020304" pitchFamily="18" charset="0"/>
              </a:rPr>
              <a:t>A SAP HANA </a:t>
            </a:r>
            <a:r>
              <a:rPr lang="en-US" sz="2000" b="1" dirty="0">
                <a:solidFill>
                  <a:srgbClr val="000000"/>
                </a:solidFill>
                <a:latin typeface="Times New Roman" panose="02020603050405020304" pitchFamily="18" charset="0"/>
              </a:rPr>
              <a:t>system </a:t>
            </a:r>
            <a:r>
              <a:rPr lang="en-US" sz="2000" dirty="0">
                <a:solidFill>
                  <a:srgbClr val="000000"/>
                </a:solidFill>
                <a:latin typeface="Times New Roman" panose="02020603050405020304" pitchFamily="18" charset="0"/>
              </a:rPr>
              <a:t>(defined by a System ID; "SID") is an administrative unit that can be installed,</a:t>
            </a:r>
          </a:p>
          <a:p>
            <a:r>
              <a:rPr lang="en-US" sz="2000" dirty="0">
                <a:solidFill>
                  <a:srgbClr val="000000"/>
                </a:solidFill>
                <a:latin typeface="Times New Roman" panose="02020603050405020304" pitchFamily="18" charset="0"/>
              </a:rPr>
              <a:t>started, stopped, backed up and connected to via clients</a:t>
            </a:r>
          </a:p>
          <a:p>
            <a:r>
              <a:rPr lang="en-US" sz="1800" dirty="0">
                <a:solidFill>
                  <a:srgbClr val="F1AC00"/>
                </a:solidFill>
                <a:latin typeface="Arial" panose="020B0604020202020204" pitchFamily="34" charset="0"/>
              </a:rPr>
              <a:t>• </a:t>
            </a:r>
            <a:r>
              <a:rPr lang="en-US" sz="2000" dirty="0">
                <a:solidFill>
                  <a:srgbClr val="000000"/>
                </a:solidFill>
                <a:latin typeface="Times New Roman" panose="02020603050405020304" pitchFamily="18" charset="0"/>
              </a:rPr>
              <a:t>A </a:t>
            </a:r>
            <a:r>
              <a:rPr lang="en-US" sz="2000" b="1" dirty="0">
                <a:solidFill>
                  <a:srgbClr val="000000"/>
                </a:solidFill>
                <a:latin typeface="Times New Roman" panose="02020603050405020304" pitchFamily="18" charset="0"/>
              </a:rPr>
              <a:t>distributed </a:t>
            </a:r>
            <a:r>
              <a:rPr lang="en-US" sz="2000" dirty="0">
                <a:solidFill>
                  <a:srgbClr val="000000"/>
                </a:solidFill>
                <a:latin typeface="Times New Roman" panose="02020603050405020304" pitchFamily="18" charset="0"/>
              </a:rPr>
              <a:t>SAP HANA System is installed on multiple hosts</a:t>
            </a:r>
          </a:p>
          <a:p>
            <a:r>
              <a:rPr lang="en-US" sz="1800" dirty="0">
                <a:solidFill>
                  <a:srgbClr val="F1AC00"/>
                </a:solidFill>
                <a:latin typeface="Arial" panose="020B0604020202020204" pitchFamily="34" charset="0"/>
              </a:rPr>
              <a:t>• </a:t>
            </a:r>
            <a:r>
              <a:rPr lang="en-US" sz="2000" dirty="0">
                <a:solidFill>
                  <a:srgbClr val="000000"/>
                </a:solidFill>
                <a:latin typeface="Times New Roman" panose="02020603050405020304" pitchFamily="18" charset="0"/>
              </a:rPr>
              <a:t>A </a:t>
            </a:r>
            <a:r>
              <a:rPr lang="en-US" sz="2000" b="1" dirty="0">
                <a:solidFill>
                  <a:srgbClr val="000000"/>
                </a:solidFill>
                <a:latin typeface="Times New Roman" panose="02020603050405020304" pitchFamily="18" charset="0"/>
              </a:rPr>
              <a:t>host </a:t>
            </a:r>
            <a:r>
              <a:rPr lang="en-US" sz="2000" dirty="0">
                <a:solidFill>
                  <a:srgbClr val="000000"/>
                </a:solidFill>
                <a:latin typeface="Times New Roman" panose="02020603050405020304" pitchFamily="18" charset="0"/>
              </a:rPr>
              <a:t>is a machine (with CPU, memory, storage, network and OS)</a:t>
            </a:r>
          </a:p>
          <a:p>
            <a:r>
              <a:rPr lang="en-US" sz="1800" dirty="0">
                <a:solidFill>
                  <a:srgbClr val="F1AC00"/>
                </a:solidFill>
                <a:latin typeface="Arial" panose="020B0604020202020204" pitchFamily="34" charset="0"/>
              </a:rPr>
              <a:t>• </a:t>
            </a:r>
            <a:r>
              <a:rPr lang="en-US" sz="2000" dirty="0">
                <a:solidFill>
                  <a:srgbClr val="000000"/>
                </a:solidFill>
                <a:latin typeface="Times New Roman" panose="02020603050405020304" pitchFamily="18" charset="0"/>
              </a:rPr>
              <a:t>A SAP HANA </a:t>
            </a:r>
            <a:r>
              <a:rPr lang="en-US" sz="2000" b="1" dirty="0">
                <a:solidFill>
                  <a:srgbClr val="000000"/>
                </a:solidFill>
                <a:latin typeface="Times New Roman" panose="02020603050405020304" pitchFamily="18" charset="0"/>
              </a:rPr>
              <a:t>instance </a:t>
            </a:r>
            <a:r>
              <a:rPr lang="en-US" sz="2000" dirty="0">
                <a:solidFill>
                  <a:srgbClr val="000000"/>
                </a:solidFill>
                <a:latin typeface="Times New Roman" panose="02020603050405020304" pitchFamily="18" charset="0"/>
              </a:rPr>
              <a:t>is a set of processes (index server, name server, …)</a:t>
            </a:r>
          </a:p>
          <a:p>
            <a:r>
              <a:rPr lang="en-US" sz="1800" dirty="0">
                <a:solidFill>
                  <a:srgbClr val="F1AC00"/>
                </a:solidFill>
                <a:latin typeface="Arial" panose="020B0604020202020204" pitchFamily="34" charset="0"/>
              </a:rPr>
              <a:t>• </a:t>
            </a:r>
            <a:r>
              <a:rPr lang="en-US" sz="2000" dirty="0">
                <a:solidFill>
                  <a:srgbClr val="000000"/>
                </a:solidFill>
                <a:latin typeface="Times New Roman" panose="02020603050405020304" pitchFamily="18" charset="0"/>
              </a:rPr>
              <a:t>The term </a:t>
            </a:r>
            <a:r>
              <a:rPr lang="en-US" sz="2000" b="1" dirty="0">
                <a:solidFill>
                  <a:srgbClr val="000000"/>
                </a:solidFill>
                <a:latin typeface="Times New Roman" panose="02020603050405020304" pitchFamily="18" charset="0"/>
              </a:rPr>
              <a:t>node </a:t>
            </a:r>
            <a:r>
              <a:rPr lang="en-US" sz="2000" dirty="0">
                <a:solidFill>
                  <a:srgbClr val="000000"/>
                </a:solidFill>
                <a:latin typeface="Times New Roman" panose="02020603050405020304" pitchFamily="18" charset="0"/>
              </a:rPr>
              <a:t>is used for the SAP HANA software that runs on one host (but no fixed relationship</a:t>
            </a:r>
          </a:p>
          <a:p>
            <a:r>
              <a:rPr lang="en-US" sz="2000" dirty="0">
                <a:solidFill>
                  <a:srgbClr val="000000"/>
                </a:solidFill>
                <a:latin typeface="Times New Roman" panose="02020603050405020304" pitchFamily="18" charset="0"/>
              </a:rPr>
              <a:t>since a node can be moved to another host)</a:t>
            </a:r>
            <a:endParaRPr lang="en-US" dirty="0"/>
          </a:p>
        </p:txBody>
      </p:sp>
    </p:spTree>
    <p:extLst>
      <p:ext uri="{BB962C8B-B14F-4D97-AF65-F5344CB8AC3E}">
        <p14:creationId xmlns:p14="http://schemas.microsoft.com/office/powerpoint/2010/main" val="23033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8988-7C23-4B45-A96E-78EEAE1F38FB}"/>
              </a:ext>
            </a:extLst>
          </p:cNvPr>
          <p:cNvSpPr>
            <a:spLocks noGrp="1"/>
          </p:cNvSpPr>
          <p:nvPr>
            <p:ph type="title"/>
          </p:nvPr>
        </p:nvSpPr>
        <p:spPr/>
        <p:txBody>
          <a:bodyPr/>
          <a:lstStyle/>
          <a:p>
            <a:r>
              <a:rPr lang="en-US" dirty="0"/>
              <a:t>SAP HANA Studio &amp; Web IDE</a:t>
            </a:r>
          </a:p>
        </p:txBody>
      </p:sp>
      <p:pic>
        <p:nvPicPr>
          <p:cNvPr id="4" name="Content Placeholder 3">
            <a:extLst>
              <a:ext uri="{FF2B5EF4-FFF2-40B4-BE49-F238E27FC236}">
                <a16:creationId xmlns:a16="http://schemas.microsoft.com/office/drawing/2014/main" id="{53F2B579-451A-418B-8E8F-1E6E527DE33B}"/>
              </a:ext>
            </a:extLst>
          </p:cNvPr>
          <p:cNvPicPr>
            <a:picLocks noGrp="1" noChangeAspect="1"/>
          </p:cNvPicPr>
          <p:nvPr>
            <p:ph idx="1"/>
          </p:nvPr>
        </p:nvPicPr>
        <p:blipFill>
          <a:blip r:embed="rId2"/>
          <a:stretch>
            <a:fillRect/>
          </a:stretch>
        </p:blipFill>
        <p:spPr>
          <a:xfrm>
            <a:off x="312260" y="1816894"/>
            <a:ext cx="6187857" cy="3699824"/>
          </a:xfrm>
          <a:prstGeom prst="rect">
            <a:avLst/>
          </a:prstGeom>
        </p:spPr>
      </p:pic>
      <p:pic>
        <p:nvPicPr>
          <p:cNvPr id="5" name="Picture 4">
            <a:extLst>
              <a:ext uri="{FF2B5EF4-FFF2-40B4-BE49-F238E27FC236}">
                <a16:creationId xmlns:a16="http://schemas.microsoft.com/office/drawing/2014/main" id="{22A22F55-44A1-4DF1-97D3-318F65FD002B}"/>
              </a:ext>
            </a:extLst>
          </p:cNvPr>
          <p:cNvPicPr>
            <a:picLocks noChangeAspect="1"/>
          </p:cNvPicPr>
          <p:nvPr/>
        </p:nvPicPr>
        <p:blipFill>
          <a:blip r:embed="rId3"/>
          <a:stretch>
            <a:fillRect/>
          </a:stretch>
        </p:blipFill>
        <p:spPr>
          <a:xfrm>
            <a:off x="6306532" y="1320370"/>
            <a:ext cx="5395089" cy="4692871"/>
          </a:xfrm>
          <a:prstGeom prst="rect">
            <a:avLst/>
          </a:prstGeom>
        </p:spPr>
      </p:pic>
    </p:spTree>
    <p:extLst>
      <p:ext uri="{BB962C8B-B14F-4D97-AF65-F5344CB8AC3E}">
        <p14:creationId xmlns:p14="http://schemas.microsoft.com/office/powerpoint/2010/main" val="185189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5F6E-EA6C-4F27-8061-AF095BFD0512}"/>
              </a:ext>
            </a:extLst>
          </p:cNvPr>
          <p:cNvSpPr>
            <a:spLocks noGrp="1"/>
          </p:cNvSpPr>
          <p:nvPr>
            <p:ph type="title"/>
          </p:nvPr>
        </p:nvSpPr>
        <p:spPr/>
        <p:txBody>
          <a:bodyPr/>
          <a:lstStyle/>
          <a:p>
            <a:r>
              <a:rPr lang="en-US" b="0" dirty="0"/>
              <a:t>System Setup</a:t>
            </a:r>
            <a:br>
              <a:rPr lang="en-US" b="0" dirty="0"/>
            </a:br>
            <a:r>
              <a:rPr lang="en-US" dirty="0"/>
              <a:t>SAP HANA Deployment Options</a:t>
            </a:r>
          </a:p>
        </p:txBody>
      </p:sp>
      <p:pic>
        <p:nvPicPr>
          <p:cNvPr id="4" name="Content Placeholder 3">
            <a:extLst>
              <a:ext uri="{FF2B5EF4-FFF2-40B4-BE49-F238E27FC236}">
                <a16:creationId xmlns:a16="http://schemas.microsoft.com/office/drawing/2014/main" id="{37DBF298-0846-46C6-8BE1-C6346F9DCAD8}"/>
              </a:ext>
            </a:extLst>
          </p:cNvPr>
          <p:cNvPicPr>
            <a:picLocks noGrp="1" noChangeAspect="1"/>
          </p:cNvPicPr>
          <p:nvPr>
            <p:ph idx="1"/>
          </p:nvPr>
        </p:nvPicPr>
        <p:blipFill>
          <a:blip r:embed="rId2"/>
          <a:stretch>
            <a:fillRect/>
          </a:stretch>
        </p:blipFill>
        <p:spPr>
          <a:xfrm>
            <a:off x="1183930" y="1577789"/>
            <a:ext cx="9699339" cy="4151686"/>
          </a:xfrm>
          <a:prstGeom prst="rect">
            <a:avLst/>
          </a:prstGeom>
        </p:spPr>
      </p:pic>
    </p:spTree>
    <p:extLst>
      <p:ext uri="{BB962C8B-B14F-4D97-AF65-F5344CB8AC3E}">
        <p14:creationId xmlns:p14="http://schemas.microsoft.com/office/powerpoint/2010/main" val="118602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BF14-09FF-4702-80F6-22990F91CB4E}"/>
              </a:ext>
            </a:extLst>
          </p:cNvPr>
          <p:cNvSpPr>
            <a:spLocks noGrp="1"/>
          </p:cNvSpPr>
          <p:nvPr>
            <p:ph type="title"/>
          </p:nvPr>
        </p:nvSpPr>
        <p:spPr/>
        <p:txBody>
          <a:bodyPr/>
          <a:lstStyle/>
          <a:p>
            <a:r>
              <a:rPr lang="en-US" dirty="0"/>
              <a:t>Data Temperature and Storage</a:t>
            </a:r>
          </a:p>
        </p:txBody>
      </p:sp>
      <p:pic>
        <p:nvPicPr>
          <p:cNvPr id="4" name="Content Placeholder 3">
            <a:extLst>
              <a:ext uri="{FF2B5EF4-FFF2-40B4-BE49-F238E27FC236}">
                <a16:creationId xmlns:a16="http://schemas.microsoft.com/office/drawing/2014/main" id="{3FC0D9A7-DAB2-40D7-8A8B-B3666ACA2339}"/>
              </a:ext>
            </a:extLst>
          </p:cNvPr>
          <p:cNvPicPr>
            <a:picLocks noGrp="1" noChangeAspect="1"/>
          </p:cNvPicPr>
          <p:nvPr>
            <p:ph idx="1"/>
          </p:nvPr>
        </p:nvPicPr>
        <p:blipFill>
          <a:blip r:embed="rId2"/>
          <a:stretch>
            <a:fillRect/>
          </a:stretch>
        </p:blipFill>
        <p:spPr>
          <a:xfrm>
            <a:off x="352640" y="2134721"/>
            <a:ext cx="4915326" cy="2819644"/>
          </a:xfrm>
          <a:prstGeom prst="rect">
            <a:avLst/>
          </a:prstGeom>
        </p:spPr>
      </p:pic>
      <p:pic>
        <p:nvPicPr>
          <p:cNvPr id="5" name="Picture 4">
            <a:extLst>
              <a:ext uri="{FF2B5EF4-FFF2-40B4-BE49-F238E27FC236}">
                <a16:creationId xmlns:a16="http://schemas.microsoft.com/office/drawing/2014/main" id="{10EFB6BE-5B00-4CD3-90B6-0221EAADE890}"/>
              </a:ext>
            </a:extLst>
          </p:cNvPr>
          <p:cNvPicPr>
            <a:picLocks noChangeAspect="1"/>
          </p:cNvPicPr>
          <p:nvPr/>
        </p:nvPicPr>
        <p:blipFill>
          <a:blip r:embed="rId3"/>
          <a:stretch>
            <a:fillRect/>
          </a:stretch>
        </p:blipFill>
        <p:spPr>
          <a:xfrm>
            <a:off x="5265250" y="1640264"/>
            <a:ext cx="6574110" cy="3808559"/>
          </a:xfrm>
          <a:prstGeom prst="rect">
            <a:avLst/>
          </a:prstGeom>
        </p:spPr>
      </p:pic>
    </p:spTree>
    <p:extLst>
      <p:ext uri="{BB962C8B-B14F-4D97-AF65-F5344CB8AC3E}">
        <p14:creationId xmlns:p14="http://schemas.microsoft.com/office/powerpoint/2010/main" val="295151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138F-8A9C-44B7-AF52-81ADFCBC6A5E}"/>
              </a:ext>
            </a:extLst>
          </p:cNvPr>
          <p:cNvSpPr>
            <a:spLocks noGrp="1"/>
          </p:cNvSpPr>
          <p:nvPr>
            <p:ph type="title"/>
          </p:nvPr>
        </p:nvSpPr>
        <p:spPr/>
        <p:txBody>
          <a:bodyPr/>
          <a:lstStyle/>
          <a:p>
            <a:r>
              <a:rPr lang="en-US" b="0" dirty="0"/>
              <a:t>System Setup</a:t>
            </a:r>
            <a:br>
              <a:rPr lang="en-US" b="0" dirty="0"/>
            </a:br>
            <a:r>
              <a:rPr lang="en-US" dirty="0"/>
              <a:t>Multi Tenancy</a:t>
            </a:r>
          </a:p>
        </p:txBody>
      </p:sp>
      <p:sp>
        <p:nvSpPr>
          <p:cNvPr id="3" name="Content Placeholder 2">
            <a:extLst>
              <a:ext uri="{FF2B5EF4-FFF2-40B4-BE49-F238E27FC236}">
                <a16:creationId xmlns:a16="http://schemas.microsoft.com/office/drawing/2014/main" id="{1498B687-0879-48A5-BC43-078591ABF91A}"/>
              </a:ext>
            </a:extLst>
          </p:cNvPr>
          <p:cNvSpPr>
            <a:spLocks noGrp="1"/>
          </p:cNvSpPr>
          <p:nvPr>
            <p:ph idx="1"/>
          </p:nvPr>
        </p:nvSpPr>
        <p:spPr/>
        <p:txBody>
          <a:bodyPr/>
          <a:lstStyle/>
          <a:p>
            <a:pPr marL="0" indent="0">
              <a:buNone/>
            </a:pPr>
            <a:endParaRPr lang="fr-FR" sz="1400" dirty="0"/>
          </a:p>
          <a:p>
            <a:pPr marL="0" indent="0">
              <a:buNone/>
            </a:pPr>
            <a:r>
              <a:rPr lang="fr-FR" sz="1400" dirty="0"/>
              <a:t>SAP HANA </a:t>
            </a:r>
            <a:r>
              <a:rPr lang="fr-FR" sz="1400" dirty="0" err="1"/>
              <a:t>multitenant</a:t>
            </a:r>
            <a:r>
              <a:rPr lang="fr-FR" sz="1400" dirty="0"/>
              <a:t> </a:t>
            </a:r>
            <a:r>
              <a:rPr lang="fr-FR" sz="1400" dirty="0" err="1"/>
              <a:t>database</a:t>
            </a:r>
            <a:r>
              <a:rPr lang="fr-FR" sz="1400" dirty="0"/>
              <a:t> containers ("MDC")</a:t>
            </a:r>
          </a:p>
          <a:p>
            <a:pPr marL="0" indent="0">
              <a:buNone/>
            </a:pPr>
            <a:r>
              <a:rPr lang="en-US" sz="1400" dirty="0"/>
              <a:t>• One system with a system database and 0 – n tenant databases</a:t>
            </a:r>
          </a:p>
          <a:p>
            <a:pPr marL="0" indent="0">
              <a:buNone/>
            </a:pPr>
            <a:r>
              <a:rPr lang="en-US" sz="1400" dirty="0"/>
              <a:t>• System DB keeps landscape information -&gt; Globally config. &amp; monitoring</a:t>
            </a:r>
          </a:p>
          <a:p>
            <a:pPr marL="0" indent="0">
              <a:buNone/>
            </a:pPr>
            <a:r>
              <a:rPr lang="en-US" sz="1400" dirty="0"/>
              <a:t>• Tenant DBs are isolated -&gt; users of one tenant DB are by default isolated</a:t>
            </a:r>
          </a:p>
          <a:p>
            <a:pPr marL="0" indent="0">
              <a:buNone/>
            </a:pPr>
            <a:r>
              <a:rPr lang="en-US" sz="1400" dirty="0"/>
              <a:t>from data access of another tenant DB (they can be non isolated also)</a:t>
            </a:r>
          </a:p>
          <a:p>
            <a:pPr marL="0" indent="0">
              <a:buNone/>
            </a:pPr>
            <a:r>
              <a:rPr lang="en-US" sz="1400" dirty="0"/>
              <a:t>• Tenant DBs can be backed up and recovered independently</a:t>
            </a:r>
          </a:p>
          <a:p>
            <a:pPr marL="0" indent="0">
              <a:buNone/>
            </a:pPr>
            <a:r>
              <a:rPr lang="en-US" sz="1400" dirty="0"/>
              <a:t>• Tenant DBs use same rev. and same HA/DR method</a:t>
            </a:r>
          </a:p>
          <a:p>
            <a:pPr marL="0" indent="0">
              <a:buNone/>
            </a:pPr>
            <a:r>
              <a:rPr lang="en-US" sz="1400" dirty="0"/>
              <a:t>• Run multiple applications on one</a:t>
            </a:r>
          </a:p>
          <a:p>
            <a:pPr marL="0" indent="0">
              <a:buNone/>
            </a:pPr>
            <a:endParaRPr lang="en-US" sz="1400" dirty="0"/>
          </a:p>
          <a:p>
            <a:pPr marL="0" indent="0">
              <a:buNone/>
            </a:pPr>
            <a:r>
              <a:rPr lang="en-US" sz="1400" dirty="0"/>
              <a:t>SAP HANA system in production</a:t>
            </a:r>
          </a:p>
          <a:p>
            <a:pPr marL="0" indent="0">
              <a:buNone/>
            </a:pPr>
            <a:r>
              <a:rPr lang="en-US" sz="1400" dirty="0"/>
              <a:t>• Support for heterogeneous use cases in</a:t>
            </a:r>
          </a:p>
          <a:p>
            <a:pPr marL="0" indent="0">
              <a:buNone/>
            </a:pPr>
            <a:r>
              <a:rPr lang="en-US" sz="1400" dirty="0"/>
              <a:t>one platform (Suite, BW, Data Marts,</a:t>
            </a:r>
          </a:p>
          <a:p>
            <a:pPr marL="0" indent="0">
              <a:buNone/>
            </a:pPr>
            <a:r>
              <a:rPr lang="en-US" sz="1400" dirty="0"/>
              <a:t>Sandbox/Dev/QA/Prod)</a:t>
            </a:r>
          </a:p>
          <a:p>
            <a:pPr marL="0" indent="0">
              <a:buNone/>
            </a:pPr>
            <a:endParaRPr lang="en-US" sz="1400" dirty="0"/>
          </a:p>
          <a:p>
            <a:pPr marL="0" indent="0">
              <a:buNone/>
            </a:pPr>
            <a:r>
              <a:rPr lang="en-US" sz="1400" dirty="0"/>
              <a:t>Resource management</a:t>
            </a:r>
          </a:p>
          <a:p>
            <a:pPr marL="0" indent="0">
              <a:buNone/>
            </a:pPr>
            <a:r>
              <a:rPr lang="en-US" sz="1400" dirty="0"/>
              <a:t>• CPU, Memory</a:t>
            </a:r>
          </a:p>
        </p:txBody>
      </p:sp>
      <p:pic>
        <p:nvPicPr>
          <p:cNvPr id="4" name="Picture 3">
            <a:extLst>
              <a:ext uri="{FF2B5EF4-FFF2-40B4-BE49-F238E27FC236}">
                <a16:creationId xmlns:a16="http://schemas.microsoft.com/office/drawing/2014/main" id="{9B69BFAD-1C06-40B2-8A15-12E95EB532FB}"/>
              </a:ext>
            </a:extLst>
          </p:cNvPr>
          <p:cNvPicPr>
            <a:picLocks noChangeAspect="1"/>
          </p:cNvPicPr>
          <p:nvPr/>
        </p:nvPicPr>
        <p:blipFill>
          <a:blip r:embed="rId2"/>
          <a:stretch>
            <a:fillRect/>
          </a:stretch>
        </p:blipFill>
        <p:spPr>
          <a:xfrm>
            <a:off x="7202721" y="1708524"/>
            <a:ext cx="4366651" cy="3835400"/>
          </a:xfrm>
          <a:prstGeom prst="rect">
            <a:avLst/>
          </a:prstGeom>
        </p:spPr>
      </p:pic>
    </p:spTree>
    <p:extLst>
      <p:ext uri="{BB962C8B-B14F-4D97-AF65-F5344CB8AC3E}">
        <p14:creationId xmlns:p14="http://schemas.microsoft.com/office/powerpoint/2010/main" val="30075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2AA7-945C-4662-8090-5D98BEDD675B}"/>
              </a:ext>
            </a:extLst>
          </p:cNvPr>
          <p:cNvSpPr>
            <a:spLocks noGrp="1"/>
          </p:cNvSpPr>
          <p:nvPr>
            <p:ph type="title"/>
          </p:nvPr>
        </p:nvSpPr>
        <p:spPr/>
        <p:txBody>
          <a:bodyPr/>
          <a:lstStyle/>
          <a:p>
            <a:r>
              <a:rPr lang="en-US" dirty="0"/>
              <a:t>Run-Time and Design-Time Architectures</a:t>
            </a:r>
          </a:p>
        </p:txBody>
      </p:sp>
      <p:pic>
        <p:nvPicPr>
          <p:cNvPr id="4" name="Content Placeholder 3">
            <a:extLst>
              <a:ext uri="{FF2B5EF4-FFF2-40B4-BE49-F238E27FC236}">
                <a16:creationId xmlns:a16="http://schemas.microsoft.com/office/drawing/2014/main" id="{DA1401CC-D36D-467D-8529-090BC574F011}"/>
              </a:ext>
            </a:extLst>
          </p:cNvPr>
          <p:cNvPicPr>
            <a:picLocks noGrp="1" noChangeAspect="1"/>
          </p:cNvPicPr>
          <p:nvPr>
            <p:ph idx="1"/>
          </p:nvPr>
        </p:nvPicPr>
        <p:blipFill>
          <a:blip r:embed="rId2"/>
          <a:stretch>
            <a:fillRect/>
          </a:stretch>
        </p:blipFill>
        <p:spPr>
          <a:xfrm>
            <a:off x="2494703" y="1652233"/>
            <a:ext cx="7202593" cy="4344573"/>
          </a:xfrm>
          <a:prstGeom prst="rect">
            <a:avLst/>
          </a:prstGeom>
        </p:spPr>
      </p:pic>
    </p:spTree>
    <p:extLst>
      <p:ext uri="{BB962C8B-B14F-4D97-AF65-F5344CB8AC3E}">
        <p14:creationId xmlns:p14="http://schemas.microsoft.com/office/powerpoint/2010/main" val="226016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0171-51D2-4B8E-8229-8F91817566C2}"/>
              </a:ext>
            </a:extLst>
          </p:cNvPr>
          <p:cNvSpPr>
            <a:spLocks noGrp="1"/>
          </p:cNvSpPr>
          <p:nvPr>
            <p:ph type="title"/>
          </p:nvPr>
        </p:nvSpPr>
        <p:spPr/>
        <p:txBody>
          <a:bodyPr/>
          <a:lstStyle/>
          <a:p>
            <a:r>
              <a:rPr lang="en-US" dirty="0"/>
              <a:t>Applications that run on SAP HANA</a:t>
            </a:r>
          </a:p>
        </p:txBody>
      </p:sp>
      <p:pic>
        <p:nvPicPr>
          <p:cNvPr id="4" name="Content Placeholder 3">
            <a:extLst>
              <a:ext uri="{FF2B5EF4-FFF2-40B4-BE49-F238E27FC236}">
                <a16:creationId xmlns:a16="http://schemas.microsoft.com/office/drawing/2014/main" id="{45A3338F-6AE6-419A-AAE8-79CC116794F8}"/>
              </a:ext>
            </a:extLst>
          </p:cNvPr>
          <p:cNvPicPr>
            <a:picLocks noGrp="1" noChangeAspect="1"/>
          </p:cNvPicPr>
          <p:nvPr>
            <p:ph idx="1"/>
          </p:nvPr>
        </p:nvPicPr>
        <p:blipFill>
          <a:blip r:embed="rId2"/>
          <a:stretch>
            <a:fillRect/>
          </a:stretch>
        </p:blipFill>
        <p:spPr>
          <a:xfrm>
            <a:off x="2102177" y="1249325"/>
            <a:ext cx="7180919" cy="4651383"/>
          </a:xfrm>
          <a:prstGeom prst="rect">
            <a:avLst/>
          </a:prstGeom>
        </p:spPr>
      </p:pic>
    </p:spTree>
    <p:extLst>
      <p:ext uri="{BB962C8B-B14F-4D97-AF65-F5344CB8AC3E}">
        <p14:creationId xmlns:p14="http://schemas.microsoft.com/office/powerpoint/2010/main" val="34970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CE2E-999A-45B6-8AA9-05AA7763FD38}"/>
              </a:ext>
            </a:extLst>
          </p:cNvPr>
          <p:cNvSpPr>
            <a:spLocks noGrp="1"/>
          </p:cNvSpPr>
          <p:nvPr>
            <p:ph type="title"/>
          </p:nvPr>
        </p:nvSpPr>
        <p:spPr/>
        <p:txBody>
          <a:bodyPr/>
          <a:lstStyle/>
          <a:p>
            <a:r>
              <a:rPr lang="en-US" dirty="0"/>
              <a:t>SAP HANA Sizing</a:t>
            </a:r>
          </a:p>
        </p:txBody>
      </p:sp>
      <p:sp>
        <p:nvSpPr>
          <p:cNvPr id="3" name="Content Placeholder 2">
            <a:extLst>
              <a:ext uri="{FF2B5EF4-FFF2-40B4-BE49-F238E27FC236}">
                <a16:creationId xmlns:a16="http://schemas.microsoft.com/office/drawing/2014/main" id="{A24AAA44-BEEC-4A55-B4C0-2F623CCA70DA}"/>
              </a:ext>
            </a:extLst>
          </p:cNvPr>
          <p:cNvSpPr>
            <a:spLocks noGrp="1"/>
          </p:cNvSpPr>
          <p:nvPr>
            <p:ph idx="1"/>
          </p:nvPr>
        </p:nvSpPr>
        <p:spPr/>
        <p:txBody>
          <a:bodyPr/>
          <a:lstStyle/>
          <a:p>
            <a:pPr marL="0" indent="0" fontAlgn="base">
              <a:buNone/>
            </a:pPr>
            <a:r>
              <a:rPr lang="en-US" sz="1200" b="1" dirty="0"/>
              <a:t>Sizing of the SAP HANA appliance is mainly based on the required main memory size.</a:t>
            </a:r>
            <a:r>
              <a:rPr lang="en-US" sz="1200" dirty="0"/>
              <a:t> Memory sizing is determined by the amount of data that is to be stored in memory. In general the sizing of other components within the server is derived from the main memory size. Apart from main memory sizing, other 2 important part of sizing is </a:t>
            </a:r>
            <a:r>
              <a:rPr lang="en-US" sz="1200" b="1" dirty="0"/>
              <a:t>Disk Sizing</a:t>
            </a:r>
            <a:r>
              <a:rPr lang="en-US" sz="1200" dirty="0"/>
              <a:t> and </a:t>
            </a:r>
            <a:r>
              <a:rPr lang="en-US" sz="1200" b="1" dirty="0"/>
              <a:t>CPU Sizing</a:t>
            </a:r>
            <a:r>
              <a:rPr lang="en-US" sz="1200" dirty="0"/>
              <a:t>.</a:t>
            </a:r>
            <a:br>
              <a:rPr lang="en-US" sz="1200" dirty="0"/>
            </a:br>
            <a:br>
              <a:rPr lang="en-US" sz="1200" dirty="0"/>
            </a:br>
            <a:r>
              <a:rPr lang="en-US" sz="1200" dirty="0"/>
              <a:t>The three main KPIs used to size for SAP HANA is</a:t>
            </a:r>
            <a:br>
              <a:rPr lang="en-US" sz="1200" dirty="0"/>
            </a:br>
            <a:r>
              <a:rPr lang="en-US" sz="1200" dirty="0"/>
              <a:t>Main memory (RAM) space, CPU processing performance &amp; Disk size</a:t>
            </a:r>
          </a:p>
          <a:p>
            <a:pPr marL="0" indent="0">
              <a:buNone/>
            </a:pPr>
            <a:endParaRPr lang="en-US" sz="1200" b="1" dirty="0"/>
          </a:p>
          <a:p>
            <a:pPr marL="0" indent="0">
              <a:buNone/>
            </a:pPr>
            <a:r>
              <a:rPr lang="en-US" sz="1200" b="1" dirty="0"/>
              <a:t>The RAM size is the basic figure to find the necessary T-shirt size.</a:t>
            </a:r>
            <a:br>
              <a:rPr lang="en-US" sz="1200" dirty="0"/>
            </a:br>
            <a:endParaRPr lang="en-US" sz="1200" b="1" dirty="0"/>
          </a:p>
          <a:p>
            <a:pPr marL="0" indent="0">
              <a:buNone/>
            </a:pPr>
            <a:r>
              <a:rPr lang="en-US" sz="1200" dirty="0"/>
              <a:t>Data is compressed in SAP HANA. Since the expected compression factor is not </a:t>
            </a:r>
          </a:p>
          <a:p>
            <a:pPr marL="0" indent="0">
              <a:buNone/>
            </a:pPr>
            <a:r>
              <a:rPr lang="en-US" sz="1200" dirty="0"/>
              <a:t>the same for different scenarios, the main memory size is evaluated depending on the </a:t>
            </a:r>
          </a:p>
          <a:p>
            <a:pPr marL="0" indent="0">
              <a:buNone/>
            </a:pPr>
            <a:r>
              <a:rPr lang="en-US" sz="1200" dirty="0"/>
              <a:t>scenario.</a:t>
            </a:r>
          </a:p>
          <a:p>
            <a:pPr marL="0" indent="0" fontAlgn="base">
              <a:buNone/>
            </a:pPr>
            <a:r>
              <a:rPr lang="en-US" sz="1200" dirty="0"/>
              <a:t>SAP HANA Main Memory Sizing is divided into static and the dynamic RAM </a:t>
            </a:r>
          </a:p>
          <a:p>
            <a:pPr marL="0" indent="0" fontAlgn="base">
              <a:buNone/>
            </a:pPr>
            <a:r>
              <a:rPr lang="en-US" sz="1200" dirty="0"/>
              <a:t>requirement.</a:t>
            </a:r>
            <a:br>
              <a:rPr lang="en-US" sz="1200" dirty="0"/>
            </a:br>
            <a:r>
              <a:rPr lang="en-US" sz="1200" b="1" dirty="0"/>
              <a:t>Static RAM Requirement:</a:t>
            </a:r>
          </a:p>
          <a:p>
            <a:pPr marL="0" indent="0" fontAlgn="base">
              <a:buNone/>
            </a:pPr>
            <a:r>
              <a:rPr lang="en-US" sz="1200" dirty="0"/>
              <a:t>The static RAM requirements relates to the </a:t>
            </a:r>
            <a:r>
              <a:rPr lang="en-US" sz="1200" b="1" dirty="0"/>
              <a:t>amount of main memory that is used </a:t>
            </a:r>
          </a:p>
          <a:p>
            <a:pPr marL="0" indent="0" fontAlgn="base">
              <a:buNone/>
            </a:pPr>
            <a:r>
              <a:rPr lang="en-US" sz="1200" b="1" dirty="0"/>
              <a:t>for the holding the table data. </a:t>
            </a:r>
            <a:br>
              <a:rPr lang="en-US" sz="1200" dirty="0"/>
            </a:br>
            <a:r>
              <a:rPr lang="en-US" sz="1200" dirty="0"/>
              <a:t>Static memory sizing of HANA is determined by the amount of data that is to be </a:t>
            </a:r>
          </a:p>
          <a:p>
            <a:pPr marL="0" indent="0" fontAlgn="base">
              <a:buNone/>
            </a:pPr>
            <a:r>
              <a:rPr lang="en-US" sz="1200" dirty="0"/>
              <a:t>stored in memory.</a:t>
            </a:r>
            <a:br>
              <a:rPr lang="en-US" sz="1200" dirty="0"/>
            </a:br>
            <a:r>
              <a:rPr lang="en-US" sz="1200" b="1" dirty="0"/>
              <a:t>Dynamic RAM Requirement:</a:t>
            </a:r>
          </a:p>
          <a:p>
            <a:pPr marL="0" indent="0">
              <a:buNone/>
            </a:pPr>
            <a:r>
              <a:rPr lang="en-US" sz="1200" dirty="0"/>
              <a:t>Additional main memory is required for objects that are created dynamically when new data is loaded or queries are executed. Since SAP recommends reserving as much memory for dynamic objects as for static ones, for calculating the total RAM the static RAM is multiplied by two.</a:t>
            </a:r>
          </a:p>
        </p:txBody>
      </p:sp>
      <p:pic>
        <p:nvPicPr>
          <p:cNvPr id="4" name="Picture 3">
            <a:extLst>
              <a:ext uri="{FF2B5EF4-FFF2-40B4-BE49-F238E27FC236}">
                <a16:creationId xmlns:a16="http://schemas.microsoft.com/office/drawing/2014/main" id="{C5E72C19-691F-489A-B07B-A2459BA73DAE}"/>
              </a:ext>
            </a:extLst>
          </p:cNvPr>
          <p:cNvPicPr>
            <a:picLocks noChangeAspect="1"/>
          </p:cNvPicPr>
          <p:nvPr/>
        </p:nvPicPr>
        <p:blipFill>
          <a:blip r:embed="rId2"/>
          <a:stretch>
            <a:fillRect/>
          </a:stretch>
        </p:blipFill>
        <p:spPr>
          <a:xfrm>
            <a:off x="7348989" y="2106706"/>
            <a:ext cx="4439458" cy="3129064"/>
          </a:xfrm>
          <a:prstGeom prst="rect">
            <a:avLst/>
          </a:prstGeom>
        </p:spPr>
      </p:pic>
    </p:spTree>
    <p:extLst>
      <p:ext uri="{BB962C8B-B14F-4D97-AF65-F5344CB8AC3E}">
        <p14:creationId xmlns:p14="http://schemas.microsoft.com/office/powerpoint/2010/main" val="409243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1A71-A36B-4952-863D-0414F36B4638}"/>
              </a:ext>
            </a:extLst>
          </p:cNvPr>
          <p:cNvSpPr>
            <a:spLocks noGrp="1"/>
          </p:cNvSpPr>
          <p:nvPr>
            <p:ph type="title"/>
          </p:nvPr>
        </p:nvSpPr>
        <p:spPr/>
        <p:txBody>
          <a:bodyPr/>
          <a:lstStyle/>
          <a:p>
            <a:r>
              <a:rPr lang="en-US" b="0" dirty="0"/>
              <a:t>Steps to Calculate RAM Size</a:t>
            </a:r>
            <a:endParaRPr lang="en-US" dirty="0"/>
          </a:p>
        </p:txBody>
      </p:sp>
      <p:sp>
        <p:nvSpPr>
          <p:cNvPr id="3" name="Content Placeholder 2">
            <a:extLst>
              <a:ext uri="{FF2B5EF4-FFF2-40B4-BE49-F238E27FC236}">
                <a16:creationId xmlns:a16="http://schemas.microsoft.com/office/drawing/2014/main" id="{C1A15B5D-8293-4D46-9096-DD66ACA2C157}"/>
              </a:ext>
            </a:extLst>
          </p:cNvPr>
          <p:cNvSpPr>
            <a:spLocks noGrp="1"/>
          </p:cNvSpPr>
          <p:nvPr>
            <p:ph idx="1"/>
          </p:nvPr>
        </p:nvSpPr>
        <p:spPr/>
        <p:txBody>
          <a:bodyPr/>
          <a:lstStyle/>
          <a:p>
            <a:pPr marL="0" indent="0">
              <a:buNone/>
            </a:pPr>
            <a:r>
              <a:rPr lang="en-US" sz="1000" b="1" dirty="0"/>
              <a:t>1.Calculate Uncompressed Data Volume to be loaded in HANA -  Source Data Footprint:</a:t>
            </a:r>
            <a:br>
              <a:rPr lang="en-US" sz="1000" dirty="0"/>
            </a:br>
            <a:r>
              <a:rPr lang="en-US" sz="1000" dirty="0"/>
              <a:t>Determine the information that has to be transferred (either by replication or extraction) to the SAP HANA database. Note that typically customers will only select a sub-set of information from their ERP or CRM database, so this has to be done at the table level.</a:t>
            </a:r>
            <a:br>
              <a:rPr lang="en-US" sz="1000" dirty="0"/>
            </a:br>
            <a:r>
              <a:rPr lang="en-US" sz="1000" dirty="0"/>
              <a:t> </a:t>
            </a:r>
            <a:br>
              <a:rPr lang="en-US" sz="1000" dirty="0"/>
            </a:br>
            <a:r>
              <a:rPr lang="en-US" sz="1000" dirty="0"/>
              <a:t>The sizing methodology is based on uncompressed source data size, so in case compression is used in the source database, this has to be taken into account as well.</a:t>
            </a:r>
            <a:br>
              <a:rPr lang="en-US" sz="1000" dirty="0"/>
            </a:br>
            <a:r>
              <a:rPr lang="en-US" sz="1000" dirty="0"/>
              <a:t> </a:t>
            </a:r>
            <a:br>
              <a:rPr lang="en-US" sz="1000" dirty="0"/>
            </a:br>
            <a:r>
              <a:rPr lang="en-US" sz="1000" dirty="0"/>
              <a:t>The current size of all the tables (without indexes) storing the required information in the source database is called </a:t>
            </a:r>
            <a:r>
              <a:rPr lang="en-US" sz="1000" b="1" dirty="0"/>
              <a:t>Source Data Footprint</a:t>
            </a:r>
            <a:r>
              <a:rPr lang="en-US" sz="1000" dirty="0"/>
              <a:t>.</a:t>
            </a:r>
          </a:p>
          <a:p>
            <a:pPr marL="0" indent="0">
              <a:buNone/>
            </a:pPr>
            <a:endParaRPr lang="en-US" sz="1000" dirty="0"/>
          </a:p>
          <a:p>
            <a:pPr marL="0" indent="0">
              <a:buNone/>
            </a:pPr>
            <a:r>
              <a:rPr lang="en-US" sz="1000" b="1" dirty="0"/>
              <a:t>2.Compression Factor in HANA</a:t>
            </a:r>
            <a:br>
              <a:rPr lang="en-US" sz="1000" dirty="0"/>
            </a:br>
            <a:r>
              <a:rPr lang="en-US" sz="1000" dirty="0"/>
              <a:t>In HANA as a side-by-side scenario, the expected compression was 1:5. Through new compression mechanisms the compression ratio increased to 1:7.</a:t>
            </a:r>
            <a:br>
              <a:rPr lang="en-US" sz="1000" dirty="0"/>
            </a:br>
            <a:r>
              <a:rPr lang="en-US" sz="1000" dirty="0"/>
              <a:t>There are, however, also significantly higher values, so customers are circulating examples where a factor has been achieved of over 1:50</a:t>
            </a:r>
            <a:br>
              <a:rPr lang="en-US" sz="1000" dirty="0"/>
            </a:br>
            <a:r>
              <a:rPr lang="en-US" sz="1000" b="1" dirty="0"/>
              <a:t>The compression ratio achieved by SAP HANA can vary depending on the data distribution.</a:t>
            </a:r>
            <a:br>
              <a:rPr lang="en-US" sz="1000" dirty="0"/>
            </a:br>
            <a:br>
              <a:rPr lang="en-US" sz="1000" dirty="0"/>
            </a:br>
            <a:r>
              <a:rPr lang="en-US" sz="1000" b="1" dirty="0"/>
              <a:t>3.Calculation of Static RAM Size</a:t>
            </a:r>
            <a:br>
              <a:rPr lang="en-US" sz="1000" dirty="0"/>
            </a:br>
            <a:r>
              <a:rPr lang="en-US" sz="1000" dirty="0"/>
              <a:t>Static RAM Size means the amount of RAM required to store the data in the SAP HANA database.</a:t>
            </a:r>
            <a:br>
              <a:rPr lang="en-US" sz="1000" dirty="0"/>
            </a:br>
            <a:r>
              <a:rPr lang="en-US" sz="1000" dirty="0"/>
              <a:t>Assuming the compression factor as 7:</a:t>
            </a:r>
          </a:p>
          <a:p>
            <a:pPr marL="0" indent="0">
              <a:buNone/>
            </a:pPr>
            <a:r>
              <a:rPr lang="en-US" sz="1000" b="1" dirty="0"/>
              <a:t>4.Calculation of Dynamic RAM Size</a:t>
            </a:r>
            <a:br>
              <a:rPr lang="en-US" sz="1000" dirty="0"/>
            </a:br>
            <a:r>
              <a:rPr lang="en-US" sz="1000" dirty="0"/>
              <a:t>Dynamic RAM is for additional main memory required for objects that are created dynamically when </a:t>
            </a:r>
          </a:p>
          <a:p>
            <a:pPr marL="0" indent="0">
              <a:buNone/>
            </a:pPr>
            <a:r>
              <a:rPr lang="en-US" sz="1000" dirty="0"/>
              <a:t>        new data is loaded or queries are executed. SAP recommends to keep Dynamic RAM size same as </a:t>
            </a:r>
          </a:p>
          <a:p>
            <a:pPr marL="0" indent="0">
              <a:buNone/>
            </a:pPr>
            <a:r>
              <a:rPr lang="en-US" sz="1000" dirty="0"/>
              <a:t>        Static RAM size. 	</a:t>
            </a:r>
          </a:p>
          <a:p>
            <a:pPr marL="0" indent="0">
              <a:buNone/>
            </a:pPr>
            <a:r>
              <a:rPr lang="en-US" sz="1000" b="1" dirty="0"/>
              <a:t>5.Calculation of Total RAM Size</a:t>
            </a:r>
          </a:p>
          <a:p>
            <a:pPr marL="0" indent="0">
              <a:buNone/>
            </a:pPr>
            <a:r>
              <a:rPr lang="en-US" sz="1000" b="1" dirty="0"/>
              <a:t>         </a:t>
            </a:r>
            <a:r>
              <a:rPr lang="en-US" sz="1000" dirty="0"/>
              <a:t>The total amount of RAM should be rounded up to the next T-shirt configuration size. For example, if total RAM size is 400 GB, then T-shirt size of M should be selected.</a:t>
            </a:r>
          </a:p>
        </p:txBody>
      </p:sp>
      <p:pic>
        <p:nvPicPr>
          <p:cNvPr id="4" name="Picture 3">
            <a:extLst>
              <a:ext uri="{FF2B5EF4-FFF2-40B4-BE49-F238E27FC236}">
                <a16:creationId xmlns:a16="http://schemas.microsoft.com/office/drawing/2014/main" id="{2B2BD059-DEA5-4F88-A0C7-D74A9A7AF94B}"/>
              </a:ext>
            </a:extLst>
          </p:cNvPr>
          <p:cNvPicPr>
            <a:picLocks noChangeAspect="1"/>
          </p:cNvPicPr>
          <p:nvPr/>
        </p:nvPicPr>
        <p:blipFill>
          <a:blip r:embed="rId2"/>
          <a:stretch>
            <a:fillRect/>
          </a:stretch>
        </p:blipFill>
        <p:spPr>
          <a:xfrm>
            <a:off x="7368988" y="3430470"/>
            <a:ext cx="3630652" cy="673061"/>
          </a:xfrm>
          <a:prstGeom prst="rect">
            <a:avLst/>
          </a:prstGeom>
        </p:spPr>
      </p:pic>
      <p:pic>
        <p:nvPicPr>
          <p:cNvPr id="5" name="Picture 4">
            <a:extLst>
              <a:ext uri="{FF2B5EF4-FFF2-40B4-BE49-F238E27FC236}">
                <a16:creationId xmlns:a16="http://schemas.microsoft.com/office/drawing/2014/main" id="{7B68FA31-35A0-43E1-A1CD-DCD360C2EA3D}"/>
              </a:ext>
            </a:extLst>
          </p:cNvPr>
          <p:cNvPicPr>
            <a:picLocks noChangeAspect="1"/>
          </p:cNvPicPr>
          <p:nvPr/>
        </p:nvPicPr>
        <p:blipFill>
          <a:blip r:embed="rId3"/>
          <a:stretch>
            <a:fillRect/>
          </a:stretch>
        </p:blipFill>
        <p:spPr>
          <a:xfrm>
            <a:off x="7368988" y="4144953"/>
            <a:ext cx="3646904" cy="689955"/>
          </a:xfrm>
          <a:prstGeom prst="rect">
            <a:avLst/>
          </a:prstGeom>
        </p:spPr>
      </p:pic>
      <p:pic>
        <p:nvPicPr>
          <p:cNvPr id="6" name="Picture 5">
            <a:extLst>
              <a:ext uri="{FF2B5EF4-FFF2-40B4-BE49-F238E27FC236}">
                <a16:creationId xmlns:a16="http://schemas.microsoft.com/office/drawing/2014/main" id="{6E0D407B-2B10-43DA-8C00-DBA3881A29DD}"/>
              </a:ext>
            </a:extLst>
          </p:cNvPr>
          <p:cNvPicPr>
            <a:picLocks noChangeAspect="1"/>
          </p:cNvPicPr>
          <p:nvPr/>
        </p:nvPicPr>
        <p:blipFill>
          <a:blip r:embed="rId4"/>
          <a:stretch>
            <a:fillRect/>
          </a:stretch>
        </p:blipFill>
        <p:spPr>
          <a:xfrm>
            <a:off x="3434451" y="5167312"/>
            <a:ext cx="5169497" cy="949872"/>
          </a:xfrm>
          <a:prstGeom prst="rect">
            <a:avLst/>
          </a:prstGeom>
        </p:spPr>
      </p:pic>
    </p:spTree>
    <p:extLst>
      <p:ext uri="{BB962C8B-B14F-4D97-AF65-F5344CB8AC3E}">
        <p14:creationId xmlns:p14="http://schemas.microsoft.com/office/powerpoint/2010/main" val="197033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FF67-8B25-4EBC-A3FA-33867E90093C}"/>
              </a:ext>
            </a:extLst>
          </p:cNvPr>
          <p:cNvSpPr>
            <a:spLocks noGrp="1"/>
          </p:cNvSpPr>
          <p:nvPr>
            <p:ph type="title"/>
          </p:nvPr>
        </p:nvSpPr>
        <p:spPr/>
        <p:txBody>
          <a:bodyPr/>
          <a:lstStyle/>
          <a:p>
            <a:r>
              <a:rPr lang="en-US" b="0" dirty="0"/>
              <a:t>Disk Sizing:</a:t>
            </a:r>
            <a:endParaRPr lang="en-US" dirty="0"/>
          </a:p>
        </p:txBody>
      </p:sp>
      <p:sp>
        <p:nvSpPr>
          <p:cNvPr id="3" name="Content Placeholder 2">
            <a:extLst>
              <a:ext uri="{FF2B5EF4-FFF2-40B4-BE49-F238E27FC236}">
                <a16:creationId xmlns:a16="http://schemas.microsoft.com/office/drawing/2014/main" id="{E3F45FA0-EB58-4224-BADB-6F7AA92D0C06}"/>
              </a:ext>
            </a:extLst>
          </p:cNvPr>
          <p:cNvSpPr>
            <a:spLocks noGrp="1"/>
          </p:cNvSpPr>
          <p:nvPr>
            <p:ph idx="1"/>
          </p:nvPr>
        </p:nvSpPr>
        <p:spPr>
          <a:xfrm>
            <a:off x="201600" y="1450433"/>
            <a:ext cx="11664000" cy="4633200"/>
          </a:xfrm>
        </p:spPr>
        <p:txBody>
          <a:bodyPr/>
          <a:lstStyle/>
          <a:p>
            <a:pPr marL="0" indent="0" fontAlgn="base">
              <a:buNone/>
            </a:pPr>
            <a:r>
              <a:rPr lang="en-US" sz="1200" dirty="0"/>
              <a:t>SAP HANA is an in-memory database. But it still requires disk storage space — to preserve database information if the system shuts down, either intentionally or due to a power loss, for instance.</a:t>
            </a:r>
            <a:br>
              <a:rPr lang="en-US" sz="1200" dirty="0"/>
            </a:br>
            <a:br>
              <a:rPr lang="en-US" sz="1200" dirty="0"/>
            </a:br>
            <a:r>
              <a:rPr lang="en-US" sz="1200" dirty="0"/>
              <a:t>Disk sizing can be categorized into</a:t>
            </a:r>
            <a:br>
              <a:rPr lang="en-US" sz="1200" dirty="0"/>
            </a:br>
            <a:r>
              <a:rPr lang="en-US" sz="1200" dirty="0"/>
              <a:t>Persistence Layer (also called Data Volume)</a:t>
            </a:r>
          </a:p>
          <a:p>
            <a:pPr marL="0" indent="0" fontAlgn="base">
              <a:buNone/>
            </a:pPr>
            <a:r>
              <a:rPr lang="en-US" sz="1200" dirty="0"/>
              <a:t>Disk Log (also called Log Volume)</a:t>
            </a:r>
          </a:p>
          <a:p>
            <a:pPr marL="0" indent="0">
              <a:buNone/>
            </a:pPr>
            <a:br>
              <a:rPr lang="en-US" sz="1200" dirty="0"/>
            </a:br>
            <a:r>
              <a:rPr lang="en-US" sz="1200" b="1" dirty="0"/>
              <a:t>Persistence Layer (Data Volume): </a:t>
            </a:r>
            <a:r>
              <a:rPr lang="en-US" sz="1200" dirty="0"/>
              <a:t>Data changes in the database are periodically copied to disk to ensure a full image of the business data on disk in Data Volume (Persistence Layer).</a:t>
            </a:r>
          </a:p>
          <a:p>
            <a:pPr marL="0" indent="0">
              <a:buNone/>
            </a:pPr>
            <a:endParaRPr lang="en-US" sz="1200" dirty="0"/>
          </a:p>
          <a:p>
            <a:pPr marL="0" indent="0">
              <a:buNone/>
            </a:pPr>
            <a:br>
              <a:rPr lang="en-US" sz="1200" dirty="0"/>
            </a:br>
            <a:br>
              <a:rPr lang="en-US" sz="1200" dirty="0"/>
            </a:br>
            <a:endParaRPr lang="en-US" sz="1200" dirty="0"/>
          </a:p>
          <a:p>
            <a:pPr marL="0" indent="0">
              <a:buNone/>
            </a:pPr>
            <a:endParaRPr lang="en-US" sz="1200" dirty="0"/>
          </a:p>
          <a:p>
            <a:pPr marL="0" indent="0">
              <a:buNone/>
            </a:pPr>
            <a:r>
              <a:rPr lang="en-US" sz="1200" dirty="0"/>
              <a:t>The capacity for this storage is calculated based on the total amount of RAM:</a:t>
            </a:r>
            <a:br>
              <a:rPr lang="en-US" sz="1200" dirty="0"/>
            </a:br>
            <a:r>
              <a:rPr lang="en-US" sz="1200" b="1" dirty="0"/>
              <a:t>Disk Log (Log Volume): </a:t>
            </a:r>
            <a:r>
              <a:rPr lang="en-US" sz="1200" dirty="0"/>
              <a:t>Log Volume saves log files to ensure that changes are durable and the database can be restored to the last committed state after a restart.</a:t>
            </a:r>
          </a:p>
          <a:p>
            <a:pPr marL="0" indent="0">
              <a:buNone/>
            </a:pPr>
            <a:br>
              <a:rPr lang="en-US" sz="1200" dirty="0"/>
            </a:br>
            <a:r>
              <a:rPr lang="en-US" sz="1200" dirty="0"/>
              <a:t>The minimum size for the </a:t>
            </a:r>
            <a:r>
              <a:rPr lang="en-US" sz="1200" b="1" dirty="0"/>
              <a:t>Log Volume</a:t>
            </a:r>
            <a:r>
              <a:rPr lang="en-US" sz="1200" dirty="0"/>
              <a:t> is equal to the size of the SAP HANA server‘s main memory.</a:t>
            </a:r>
          </a:p>
          <a:p>
            <a:pPr marL="0" indent="0">
              <a:buNone/>
            </a:pPr>
            <a:endParaRPr lang="en-US" sz="1200" dirty="0"/>
          </a:p>
        </p:txBody>
      </p:sp>
      <p:pic>
        <p:nvPicPr>
          <p:cNvPr id="4" name="Picture 3">
            <a:extLst>
              <a:ext uri="{FF2B5EF4-FFF2-40B4-BE49-F238E27FC236}">
                <a16:creationId xmlns:a16="http://schemas.microsoft.com/office/drawing/2014/main" id="{034FC48D-9987-4225-ACB1-687E60AE8118}"/>
              </a:ext>
            </a:extLst>
          </p:cNvPr>
          <p:cNvPicPr>
            <a:picLocks noChangeAspect="1"/>
          </p:cNvPicPr>
          <p:nvPr/>
        </p:nvPicPr>
        <p:blipFill>
          <a:blip r:embed="rId2"/>
          <a:stretch>
            <a:fillRect/>
          </a:stretch>
        </p:blipFill>
        <p:spPr>
          <a:xfrm>
            <a:off x="3541059" y="3267809"/>
            <a:ext cx="4255656" cy="786697"/>
          </a:xfrm>
          <a:prstGeom prst="rect">
            <a:avLst/>
          </a:prstGeom>
        </p:spPr>
      </p:pic>
      <p:pic>
        <p:nvPicPr>
          <p:cNvPr id="5" name="Picture 4">
            <a:extLst>
              <a:ext uri="{FF2B5EF4-FFF2-40B4-BE49-F238E27FC236}">
                <a16:creationId xmlns:a16="http://schemas.microsoft.com/office/drawing/2014/main" id="{A31F7EB0-3C5A-46A2-84E6-3F78ECDAFC4B}"/>
              </a:ext>
            </a:extLst>
          </p:cNvPr>
          <p:cNvPicPr>
            <a:picLocks noChangeAspect="1"/>
          </p:cNvPicPr>
          <p:nvPr/>
        </p:nvPicPr>
        <p:blipFill>
          <a:blip r:embed="rId3"/>
          <a:stretch>
            <a:fillRect/>
          </a:stretch>
        </p:blipFill>
        <p:spPr>
          <a:xfrm>
            <a:off x="3541059" y="5307824"/>
            <a:ext cx="4255656" cy="775809"/>
          </a:xfrm>
          <a:prstGeom prst="rect">
            <a:avLst/>
          </a:prstGeom>
        </p:spPr>
      </p:pic>
    </p:spTree>
    <p:extLst>
      <p:ext uri="{BB962C8B-B14F-4D97-AF65-F5344CB8AC3E}">
        <p14:creationId xmlns:p14="http://schemas.microsoft.com/office/powerpoint/2010/main" val="41547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3DE9-5577-4DC8-8973-819B27474588}"/>
              </a:ext>
            </a:extLst>
          </p:cNvPr>
          <p:cNvSpPr>
            <a:spLocks noGrp="1"/>
          </p:cNvSpPr>
          <p:nvPr>
            <p:ph type="title"/>
          </p:nvPr>
        </p:nvSpPr>
        <p:spPr/>
        <p:txBody>
          <a:bodyPr/>
          <a:lstStyle/>
          <a:p>
            <a:r>
              <a:rPr lang="en-US" b="0" dirty="0"/>
              <a:t>CPU Sizing:</a:t>
            </a:r>
            <a:endParaRPr lang="en-US" dirty="0"/>
          </a:p>
        </p:txBody>
      </p:sp>
      <p:sp>
        <p:nvSpPr>
          <p:cNvPr id="3" name="Content Placeholder 2">
            <a:extLst>
              <a:ext uri="{FF2B5EF4-FFF2-40B4-BE49-F238E27FC236}">
                <a16:creationId xmlns:a16="http://schemas.microsoft.com/office/drawing/2014/main" id="{6FAA865F-BB14-43BC-8F5F-58456895C67A}"/>
              </a:ext>
            </a:extLst>
          </p:cNvPr>
          <p:cNvSpPr>
            <a:spLocks noGrp="1"/>
          </p:cNvSpPr>
          <p:nvPr>
            <p:ph idx="1"/>
          </p:nvPr>
        </p:nvSpPr>
        <p:spPr/>
        <p:txBody>
          <a:bodyPr/>
          <a:lstStyle/>
          <a:p>
            <a:pPr marL="0" indent="0">
              <a:buNone/>
            </a:pPr>
            <a:endParaRPr lang="en-US" sz="1200" dirty="0"/>
          </a:p>
          <a:p>
            <a:pPr marL="0" indent="0">
              <a:buNone/>
            </a:pPr>
            <a:r>
              <a:rPr lang="en-US" sz="1200" dirty="0"/>
              <a:t>A CPU sizing only has to be performed in addition to the memory sizing </a:t>
            </a:r>
            <a:r>
              <a:rPr lang="en-US" sz="1200" b="1" dirty="0"/>
              <a:t>if a massive amount of users working on a relatively small amount of data is expected</a:t>
            </a:r>
            <a:r>
              <a:rPr lang="en-US" sz="1200" dirty="0"/>
              <a:t>. Choose the T-shirt configuration size that satisfies both the memory and CPU requirements.</a:t>
            </a:r>
            <a:br>
              <a:rPr lang="en-US" sz="1200" dirty="0"/>
            </a:br>
            <a:br>
              <a:rPr lang="en-US" sz="1200" dirty="0"/>
            </a:br>
            <a:r>
              <a:rPr lang="en-US" sz="1200" dirty="0"/>
              <a:t>The CPU sizing is user-based. The SAP HANA system has to support 300 SAPS for each concurrently active user. The servers used for the IBM Systems Solution for SAP HANA support about 60 - 65 concurrently active users per CPU, depending on the server model.</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b="1" dirty="0"/>
          </a:p>
          <a:p>
            <a:pPr marL="0" indent="0">
              <a:buNone/>
            </a:pPr>
            <a:r>
              <a:rPr lang="en-US" sz="1200" b="1" dirty="0"/>
              <a:t>What is SAPS? </a:t>
            </a:r>
            <a:br>
              <a:rPr lang="en-US" sz="1200" dirty="0"/>
            </a:br>
            <a:r>
              <a:rPr lang="en-US" sz="1200" dirty="0"/>
              <a:t>The </a:t>
            </a:r>
            <a:r>
              <a:rPr lang="en-US" sz="1200" b="1" dirty="0"/>
              <a:t>S</a:t>
            </a:r>
            <a:r>
              <a:rPr lang="en-US" sz="1200" dirty="0"/>
              <a:t>AP </a:t>
            </a:r>
            <a:r>
              <a:rPr lang="en-US" sz="1200" b="1" dirty="0"/>
              <a:t>A</a:t>
            </a:r>
            <a:r>
              <a:rPr lang="en-US" sz="1200" dirty="0"/>
              <a:t>pplication </a:t>
            </a:r>
            <a:r>
              <a:rPr lang="en-US" sz="1200" b="1" dirty="0"/>
              <a:t>P</a:t>
            </a:r>
            <a:r>
              <a:rPr lang="en-US" sz="1200" dirty="0"/>
              <a:t>erformance </a:t>
            </a:r>
            <a:r>
              <a:rPr lang="en-US" sz="1200" b="1" dirty="0"/>
              <a:t>S</a:t>
            </a:r>
            <a:r>
              <a:rPr lang="en-US" sz="1200" dirty="0"/>
              <a:t>tandard, known as SAPS is a unit of measurement that describes the performance (throughput result) of a SAP system configuration.</a:t>
            </a:r>
            <a:br>
              <a:rPr lang="en-US" sz="1200" dirty="0"/>
            </a:br>
            <a:endParaRPr lang="en-US" sz="1200" dirty="0"/>
          </a:p>
          <a:p>
            <a:pPr marL="0" indent="0">
              <a:buNone/>
            </a:pPr>
            <a:r>
              <a:rPr lang="en-US" sz="1200" dirty="0"/>
              <a:t>It is defined as:</a:t>
            </a:r>
            <a:br>
              <a:rPr lang="en-US" sz="1200" dirty="0"/>
            </a:br>
            <a:r>
              <a:rPr lang="en-US" sz="1200" dirty="0"/>
              <a:t>      2,000 fully processed order line items per hour = 100 SAPS</a:t>
            </a:r>
          </a:p>
          <a:p>
            <a:pPr marL="0" indent="0">
              <a:buNone/>
            </a:pPr>
            <a:endParaRPr lang="en-US" sz="1200" dirty="0"/>
          </a:p>
          <a:p>
            <a:pPr marL="0" indent="0">
              <a:buNone/>
            </a:pPr>
            <a:r>
              <a:rPr lang="en-US" sz="1200" dirty="0"/>
              <a:t>CPU sizing has to be adjusted so that the server load does not exceed 65% in average (i.e. to obtain the maximum number of users per server, the absolute server SAPS capacity has to be multiplied by .65).</a:t>
            </a:r>
          </a:p>
        </p:txBody>
      </p:sp>
      <p:pic>
        <p:nvPicPr>
          <p:cNvPr id="5" name="Picture 4">
            <a:extLst>
              <a:ext uri="{FF2B5EF4-FFF2-40B4-BE49-F238E27FC236}">
                <a16:creationId xmlns:a16="http://schemas.microsoft.com/office/drawing/2014/main" id="{A377D90A-34C4-492C-9DC9-F6B730E059F7}"/>
              </a:ext>
            </a:extLst>
          </p:cNvPr>
          <p:cNvPicPr>
            <a:picLocks noChangeAspect="1"/>
          </p:cNvPicPr>
          <p:nvPr/>
        </p:nvPicPr>
        <p:blipFill>
          <a:blip r:embed="rId2"/>
          <a:stretch>
            <a:fillRect/>
          </a:stretch>
        </p:blipFill>
        <p:spPr>
          <a:xfrm>
            <a:off x="3119007" y="2771000"/>
            <a:ext cx="5380952" cy="1000000"/>
          </a:xfrm>
          <a:prstGeom prst="rect">
            <a:avLst/>
          </a:prstGeom>
        </p:spPr>
      </p:pic>
    </p:spTree>
    <p:extLst>
      <p:ext uri="{BB962C8B-B14F-4D97-AF65-F5344CB8AC3E}">
        <p14:creationId xmlns:p14="http://schemas.microsoft.com/office/powerpoint/2010/main" val="72687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2B4D-99C1-48E8-8825-4FF739AD88AB}"/>
              </a:ext>
            </a:extLst>
          </p:cNvPr>
          <p:cNvSpPr>
            <a:spLocks noGrp="1"/>
          </p:cNvSpPr>
          <p:nvPr>
            <p:ph type="title"/>
          </p:nvPr>
        </p:nvSpPr>
        <p:spPr/>
        <p:txBody>
          <a:bodyPr/>
          <a:lstStyle/>
          <a:p>
            <a:r>
              <a:rPr lang="en-US" dirty="0"/>
              <a:t>Persistence Layer</a:t>
            </a:r>
            <a:br>
              <a:rPr lang="en-US" dirty="0"/>
            </a:br>
            <a:r>
              <a:rPr lang="en-US" b="0" dirty="0"/>
              <a:t>Purpose and Scope</a:t>
            </a:r>
            <a:endParaRPr lang="en-US" dirty="0"/>
          </a:p>
        </p:txBody>
      </p:sp>
      <p:sp>
        <p:nvSpPr>
          <p:cNvPr id="3" name="Content Placeholder 2">
            <a:extLst>
              <a:ext uri="{FF2B5EF4-FFF2-40B4-BE49-F238E27FC236}">
                <a16:creationId xmlns:a16="http://schemas.microsoft.com/office/drawing/2014/main" id="{C140C6A0-B271-4DDD-8ADF-33D30FA05903}"/>
              </a:ext>
            </a:extLst>
          </p:cNvPr>
          <p:cNvSpPr>
            <a:spLocks noGrp="1"/>
          </p:cNvSpPr>
          <p:nvPr>
            <p:ph idx="1"/>
          </p:nvPr>
        </p:nvSpPr>
        <p:spPr/>
        <p:txBody>
          <a:bodyPr/>
          <a:lstStyle/>
          <a:p>
            <a:pPr marL="0" indent="0">
              <a:buNone/>
            </a:pPr>
            <a:r>
              <a:rPr lang="en-US" sz="1400" b="1" dirty="0"/>
              <a:t>Why Does An In-memory Database Need A Persistence Layer?</a:t>
            </a:r>
          </a:p>
          <a:p>
            <a:pPr>
              <a:buFont typeface="Wingdings" panose="05000000000000000000" pitchFamily="2" charset="2"/>
              <a:buChar char="§"/>
            </a:pPr>
            <a:r>
              <a:rPr lang="en-US" sz="1400" dirty="0"/>
              <a:t>Main Memory is volatile. What happens upon…</a:t>
            </a:r>
          </a:p>
          <a:p>
            <a:pPr marL="0" indent="0">
              <a:buNone/>
            </a:pPr>
            <a:r>
              <a:rPr lang="en-US" sz="1400" dirty="0"/>
              <a:t>	Database restart?</a:t>
            </a:r>
          </a:p>
          <a:p>
            <a:pPr marL="0" indent="0">
              <a:buNone/>
            </a:pPr>
            <a:r>
              <a:rPr lang="en-US" sz="1400" dirty="0"/>
              <a:t>	Power outage?</a:t>
            </a:r>
          </a:p>
          <a:p>
            <a:pPr marL="0" indent="0">
              <a:buNone/>
            </a:pPr>
            <a:r>
              <a:rPr lang="en-US" sz="1400" dirty="0"/>
              <a:t>	Data needs to be stored in a non-volatile way</a:t>
            </a:r>
          </a:p>
          <a:p>
            <a:pPr marL="0" indent="0">
              <a:buNone/>
            </a:pPr>
            <a:endParaRPr lang="en-US" sz="1400" dirty="0"/>
          </a:p>
          <a:p>
            <a:pPr>
              <a:buFont typeface="Wingdings" panose="05000000000000000000" pitchFamily="2" charset="2"/>
              <a:buChar char="§"/>
            </a:pPr>
            <a:r>
              <a:rPr lang="en-US" sz="1400" dirty="0"/>
              <a:t>Backup and restore</a:t>
            </a:r>
          </a:p>
          <a:p>
            <a:pPr marL="0" indent="0">
              <a:buNone/>
            </a:pPr>
            <a:endParaRPr lang="en-US" sz="1400" dirty="0"/>
          </a:p>
          <a:p>
            <a:pPr>
              <a:buFont typeface="Wingdings" panose="05000000000000000000" pitchFamily="2" charset="2"/>
              <a:buChar char="§"/>
            </a:pPr>
            <a:r>
              <a:rPr lang="en-US" sz="1400" dirty="0"/>
              <a:t>SAP in-memory computing engine offers one persistence layer which is used by row store and column store</a:t>
            </a:r>
          </a:p>
          <a:p>
            <a:pPr marL="0" indent="0">
              <a:buNone/>
            </a:pPr>
            <a:r>
              <a:rPr lang="en-US" sz="1400" dirty="0"/>
              <a:t>	Regular “</a:t>
            </a:r>
            <a:r>
              <a:rPr lang="en-US" sz="1400" dirty="0" err="1"/>
              <a:t>savepoints</a:t>
            </a:r>
            <a:r>
              <a:rPr lang="en-US" sz="1400" dirty="0"/>
              <a:t>”</a:t>
            </a:r>
          </a:p>
          <a:p>
            <a:pPr marL="0" indent="0">
              <a:buNone/>
            </a:pPr>
            <a:r>
              <a:rPr lang="en-US" sz="1400" dirty="0"/>
              <a:t>	-&gt; full persisted image of DB at time of savepoint</a:t>
            </a:r>
          </a:p>
          <a:p>
            <a:pPr marL="0" indent="0">
              <a:buNone/>
            </a:pPr>
            <a:r>
              <a:rPr lang="en-US" sz="1400" dirty="0"/>
              <a:t>	Logs capturing all DB transactions since last savepoint (redo logs and undo logs written)</a:t>
            </a:r>
          </a:p>
          <a:p>
            <a:pPr marL="0" indent="0">
              <a:buNone/>
            </a:pPr>
            <a:r>
              <a:rPr lang="en-US" sz="1400" dirty="0"/>
              <a:t>	-&gt;restore DB from latest savepoint onwards</a:t>
            </a:r>
          </a:p>
          <a:p>
            <a:pPr marL="0" indent="0">
              <a:buNone/>
            </a:pPr>
            <a:r>
              <a:rPr lang="en-US" sz="1400" dirty="0"/>
              <a:t>	Ability to create "snapshots"</a:t>
            </a:r>
          </a:p>
          <a:p>
            <a:pPr marL="0" indent="0">
              <a:buNone/>
            </a:pPr>
            <a:r>
              <a:rPr lang="en-US" sz="1400" dirty="0"/>
              <a:t>	-&gt;used for backups</a:t>
            </a:r>
          </a:p>
        </p:txBody>
      </p:sp>
    </p:spTree>
    <p:extLst>
      <p:ext uri="{BB962C8B-B14F-4D97-AF65-F5344CB8AC3E}">
        <p14:creationId xmlns:p14="http://schemas.microsoft.com/office/powerpoint/2010/main" val="342302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A1EC-0F32-4680-A322-E26D86DA7941}"/>
              </a:ext>
            </a:extLst>
          </p:cNvPr>
          <p:cNvSpPr>
            <a:spLocks noGrp="1"/>
          </p:cNvSpPr>
          <p:nvPr>
            <p:ph type="title"/>
          </p:nvPr>
        </p:nvSpPr>
        <p:spPr/>
        <p:txBody>
          <a:bodyPr/>
          <a:lstStyle/>
          <a:p>
            <a:r>
              <a:rPr lang="en-US" dirty="0"/>
              <a:t>SAP HANA Persistence Layer</a:t>
            </a:r>
          </a:p>
        </p:txBody>
      </p:sp>
      <p:pic>
        <p:nvPicPr>
          <p:cNvPr id="4" name="Picture 3">
            <a:extLst>
              <a:ext uri="{FF2B5EF4-FFF2-40B4-BE49-F238E27FC236}">
                <a16:creationId xmlns:a16="http://schemas.microsoft.com/office/drawing/2014/main" id="{EEE16B59-772B-4CCF-99E2-2499A74123F6}"/>
              </a:ext>
            </a:extLst>
          </p:cNvPr>
          <p:cNvPicPr>
            <a:picLocks noChangeAspect="1"/>
          </p:cNvPicPr>
          <p:nvPr/>
        </p:nvPicPr>
        <p:blipFill>
          <a:blip r:embed="rId2"/>
          <a:stretch>
            <a:fillRect/>
          </a:stretch>
        </p:blipFill>
        <p:spPr>
          <a:xfrm>
            <a:off x="2167023" y="1374836"/>
            <a:ext cx="7733154" cy="4641989"/>
          </a:xfrm>
          <a:prstGeom prst="rect">
            <a:avLst/>
          </a:prstGeom>
        </p:spPr>
      </p:pic>
    </p:spTree>
    <p:extLst>
      <p:ext uri="{BB962C8B-B14F-4D97-AF65-F5344CB8AC3E}">
        <p14:creationId xmlns:p14="http://schemas.microsoft.com/office/powerpoint/2010/main" val="43496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14F8-82A6-4D0D-A36F-94AF8783EF57}"/>
              </a:ext>
            </a:extLst>
          </p:cNvPr>
          <p:cNvSpPr>
            <a:spLocks noGrp="1"/>
          </p:cNvSpPr>
          <p:nvPr>
            <p:ph type="title"/>
          </p:nvPr>
        </p:nvSpPr>
        <p:spPr/>
        <p:txBody>
          <a:bodyPr/>
          <a:lstStyle/>
          <a:p>
            <a:r>
              <a:rPr lang="en-US" b="0" dirty="0"/>
              <a:t>Persistency</a:t>
            </a:r>
            <a:br>
              <a:rPr lang="en-US" b="0" dirty="0"/>
            </a:br>
            <a:r>
              <a:rPr lang="en-US" dirty="0"/>
              <a:t>Description: Data &amp; Log Volumes in Single Node Systems</a:t>
            </a:r>
          </a:p>
        </p:txBody>
      </p:sp>
      <p:pic>
        <p:nvPicPr>
          <p:cNvPr id="4" name="Picture 3">
            <a:extLst>
              <a:ext uri="{FF2B5EF4-FFF2-40B4-BE49-F238E27FC236}">
                <a16:creationId xmlns:a16="http://schemas.microsoft.com/office/drawing/2014/main" id="{292F4E66-9744-4D43-8F77-8CB5D705CA60}"/>
              </a:ext>
            </a:extLst>
          </p:cNvPr>
          <p:cNvPicPr>
            <a:picLocks noChangeAspect="1"/>
          </p:cNvPicPr>
          <p:nvPr/>
        </p:nvPicPr>
        <p:blipFill>
          <a:blip r:embed="rId2"/>
          <a:stretch>
            <a:fillRect/>
          </a:stretch>
        </p:blipFill>
        <p:spPr>
          <a:xfrm>
            <a:off x="4701230" y="1261084"/>
            <a:ext cx="7164370" cy="2591438"/>
          </a:xfrm>
          <a:prstGeom prst="rect">
            <a:avLst/>
          </a:prstGeom>
        </p:spPr>
      </p:pic>
      <p:sp>
        <p:nvSpPr>
          <p:cNvPr id="5" name="Rectangle 4">
            <a:extLst>
              <a:ext uri="{FF2B5EF4-FFF2-40B4-BE49-F238E27FC236}">
                <a16:creationId xmlns:a16="http://schemas.microsoft.com/office/drawing/2014/main" id="{39D28048-CD38-48D2-A3F4-572B6C61B6E8}"/>
              </a:ext>
            </a:extLst>
          </p:cNvPr>
          <p:cNvSpPr/>
          <p:nvPr/>
        </p:nvSpPr>
        <p:spPr>
          <a:xfrm>
            <a:off x="182749" y="1695699"/>
            <a:ext cx="4518481" cy="384721"/>
          </a:xfrm>
          <a:prstGeom prst="rect">
            <a:avLst/>
          </a:prstGeom>
        </p:spPr>
        <p:txBody>
          <a:bodyPr wrap="none">
            <a:spAutoFit/>
          </a:bodyPr>
          <a:lstStyle/>
          <a:p>
            <a:r>
              <a:rPr lang="en-US" dirty="0"/>
              <a:t>Data &amp; Log Volumes in Single Node</a:t>
            </a:r>
          </a:p>
        </p:txBody>
      </p:sp>
      <p:sp>
        <p:nvSpPr>
          <p:cNvPr id="6" name="Rectangle 5">
            <a:extLst>
              <a:ext uri="{FF2B5EF4-FFF2-40B4-BE49-F238E27FC236}">
                <a16:creationId xmlns:a16="http://schemas.microsoft.com/office/drawing/2014/main" id="{4712CDA3-7457-4826-97D6-848876A3D153}"/>
              </a:ext>
            </a:extLst>
          </p:cNvPr>
          <p:cNvSpPr/>
          <p:nvPr/>
        </p:nvSpPr>
        <p:spPr>
          <a:xfrm>
            <a:off x="3688356" y="4192089"/>
            <a:ext cx="6339877" cy="1015663"/>
          </a:xfrm>
          <a:prstGeom prst="rect">
            <a:avLst/>
          </a:prstGeom>
        </p:spPr>
        <p:txBody>
          <a:bodyPr wrap="square">
            <a:spAutoFit/>
          </a:bodyPr>
          <a:lstStyle/>
          <a:p>
            <a:r>
              <a:rPr lang="en-US" sz="2000" dirty="0">
                <a:latin typeface="Arial" panose="020B0604020202020204" pitchFamily="34" charset="0"/>
              </a:rPr>
              <a:t>Data Volumes are organized in superblocks of 64 MB.</a:t>
            </a:r>
          </a:p>
          <a:p>
            <a:r>
              <a:rPr lang="en-US" sz="2000" dirty="0">
                <a:latin typeface="Arial" panose="020B0604020202020204" pitchFamily="34" charset="0"/>
              </a:rPr>
              <a:t>A superblock hosts pages of the same size.</a:t>
            </a:r>
          </a:p>
          <a:p>
            <a:r>
              <a:rPr lang="en-US" sz="2000" dirty="0">
                <a:latin typeface="Arial" panose="020B0604020202020204" pitchFamily="34" charset="0"/>
              </a:rPr>
              <a:t>Page sizes can vary from 4 kB to 16 MB.</a:t>
            </a:r>
            <a:endParaRPr lang="en-US" dirty="0"/>
          </a:p>
        </p:txBody>
      </p:sp>
      <p:pic>
        <p:nvPicPr>
          <p:cNvPr id="7" name="Picture 6">
            <a:extLst>
              <a:ext uri="{FF2B5EF4-FFF2-40B4-BE49-F238E27FC236}">
                <a16:creationId xmlns:a16="http://schemas.microsoft.com/office/drawing/2014/main" id="{E66319C6-4074-4905-8ED8-9FFBDF3CAE07}"/>
              </a:ext>
            </a:extLst>
          </p:cNvPr>
          <p:cNvPicPr>
            <a:picLocks noChangeAspect="1"/>
          </p:cNvPicPr>
          <p:nvPr/>
        </p:nvPicPr>
        <p:blipFill>
          <a:blip r:embed="rId3"/>
          <a:stretch>
            <a:fillRect/>
          </a:stretch>
        </p:blipFill>
        <p:spPr>
          <a:xfrm>
            <a:off x="550085" y="2515035"/>
            <a:ext cx="2930896" cy="3354109"/>
          </a:xfrm>
          <a:prstGeom prst="rect">
            <a:avLst/>
          </a:prstGeom>
        </p:spPr>
      </p:pic>
    </p:spTree>
    <p:extLst>
      <p:ext uri="{BB962C8B-B14F-4D97-AF65-F5344CB8AC3E}">
        <p14:creationId xmlns:p14="http://schemas.microsoft.com/office/powerpoint/2010/main" val="370528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PT-Atos_Widescreen">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FBFB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365EAD210758408B3B6F3E87960FB9" ma:contentTypeVersion="1" ma:contentTypeDescription="Create a new document." ma:contentTypeScope="" ma:versionID="485c4f5c0bca839f143488e5be6183c6">
  <xsd:schema xmlns:xsd="http://www.w3.org/2001/XMLSchema" xmlns:xs="http://www.w3.org/2001/XMLSchema" xmlns:p="http://schemas.microsoft.com/office/2006/metadata/properties" xmlns:ns2="6b44be04-4f4f-4ad5-8583-fc6cfe787cfe" xmlns:ns3="http://schemas.microsoft.com/sharepoint/v4" targetNamespace="http://schemas.microsoft.com/office/2006/metadata/properties" ma:root="true" ma:fieldsID="ffa8ad015ffffd35b8eb1e99451c63dd" ns2:_="" ns3:_="">
    <xsd:import namespace="6b44be04-4f4f-4ad5-8583-fc6cfe787cfe"/>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44be04-4f4f-4ad5-8583-fc6cfe787cf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6b44be04-4f4f-4ad5-8583-fc6cfe787cfe">P7YSZEP7SPDX-13083-58</_dlc_DocId>
    <_dlc_DocIdUrl xmlns="6b44be04-4f4f-4ad5-8583-fc6cfe787cfe">
      <Url>https://sp.myatos.net/si/gsa/_layouts/DocIdRedir.aspx?ID=P7YSZEP7SPDX-13083-58</Url>
      <Description>P7YSZEP7SPDX-13083-58</Description>
    </_dlc_DocIdUrl>
  </documentManagement>
</p:properties>
</file>

<file path=customXml/itemProps1.xml><?xml version="1.0" encoding="utf-8"?>
<ds:datastoreItem xmlns:ds="http://schemas.openxmlformats.org/officeDocument/2006/customXml" ds:itemID="{505B88BA-77AC-4E7E-A9EC-04204E260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44be04-4f4f-4ad5-8583-fc6cfe787cfe"/>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3616F-6DCF-4018-9A86-742E28980A68}">
  <ds:schemaRefs>
    <ds:schemaRef ds:uri="http://schemas.microsoft.com/sharepoint/events"/>
  </ds:schemaRefs>
</ds:datastoreItem>
</file>

<file path=customXml/itemProps3.xml><?xml version="1.0" encoding="utf-8"?>
<ds:datastoreItem xmlns:ds="http://schemas.openxmlformats.org/officeDocument/2006/customXml" ds:itemID="{88B36E3B-1561-443B-9E0F-0CC4A496E46A}">
  <ds:schemaRefs>
    <ds:schemaRef ds:uri="http://schemas.microsoft.com/sharepoint/v3/contenttype/forms"/>
  </ds:schemaRefs>
</ds:datastoreItem>
</file>

<file path=customXml/itemProps4.xml><?xml version="1.0" encoding="utf-8"?>
<ds:datastoreItem xmlns:ds="http://schemas.openxmlformats.org/officeDocument/2006/customXml" ds:itemID="{1A760301-8519-4A4C-8CB1-402282D37E7A}">
  <ds:schemaRefs>
    <ds:schemaRef ds:uri="http://schemas.microsoft.com/office/2006/metadata/properties"/>
    <ds:schemaRef ds:uri="http://schemas.microsoft.com/office/infopath/2007/PartnerControls"/>
    <ds:schemaRef ds:uri="http://schemas.microsoft.com/sharepoint/v4"/>
    <ds:schemaRef ds:uri="6b44be04-4f4f-4ad5-8583-fc6cfe787cfe"/>
  </ds:schemaRefs>
</ds:datastoreItem>
</file>

<file path=docProps/app.xml><?xml version="1.0" encoding="utf-8"?>
<Properties xmlns="http://schemas.openxmlformats.org/officeDocument/2006/extended-properties" xmlns:vt="http://schemas.openxmlformats.org/officeDocument/2006/docPropsVTypes">
  <Template>atos_olympic_final_6april2015v9 (2)</Template>
  <TotalTime>626</TotalTime>
  <Words>1163</Words>
  <PresentationFormat>Widescreen</PresentationFormat>
  <Paragraphs>209</Paragraphs>
  <Slides>29</Slides>
  <Notes>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0" baseType="lpstr">
      <vt:lpstr>Arial</vt:lpstr>
      <vt:lpstr>Calibri</vt:lpstr>
      <vt:lpstr>Lucida Sans Unicode</vt:lpstr>
      <vt:lpstr>Stag Medium</vt:lpstr>
      <vt:lpstr>Stag Sans Book</vt:lpstr>
      <vt:lpstr>Times New Roman</vt:lpstr>
      <vt:lpstr>Verdana</vt:lpstr>
      <vt:lpstr>Wingdings</vt:lpstr>
      <vt:lpstr>PPT-Atos_Widescreen</vt:lpstr>
      <vt:lpstr>Atos v4.0</vt:lpstr>
      <vt:lpstr>think-cell Slide</vt:lpstr>
      <vt:lpstr>  SAP HANA ADMINISTRATON 2.0 </vt:lpstr>
      <vt:lpstr>SAP HANA Sizing </vt:lpstr>
      <vt:lpstr>SAP HANA Sizing</vt:lpstr>
      <vt:lpstr>Steps to Calculate RAM Size</vt:lpstr>
      <vt:lpstr>Disk Sizing:</vt:lpstr>
      <vt:lpstr>CPU Sizing:</vt:lpstr>
      <vt:lpstr>Persistence Layer Purpose and Scope</vt:lpstr>
      <vt:lpstr>SAP HANA Persistence Layer</vt:lpstr>
      <vt:lpstr>Persistency Description: Data &amp; Log Volumes in Single Node Systems</vt:lpstr>
      <vt:lpstr>Persistence Layer System Restart and Population of In-memory Stores</vt:lpstr>
      <vt:lpstr>SAP HANA Scenarios SAP HANA Hardware Partners</vt:lpstr>
      <vt:lpstr>SAP HANA Scenarios Deployment Possibilities</vt:lpstr>
      <vt:lpstr>SAP HANA Scenarios Appliance</vt:lpstr>
      <vt:lpstr>SAP HANA Scenarios Tailored Datacenter Integration (TDI)</vt:lpstr>
      <vt:lpstr>SAP HANA Scenarios Virtualization</vt:lpstr>
      <vt:lpstr>SAP HANA Scenarios Cloud</vt:lpstr>
      <vt:lpstr>SAP HANA Scenarios</vt:lpstr>
      <vt:lpstr>Maintenance Schedules for HANA 1.0 and HANA 2.0</vt:lpstr>
      <vt:lpstr>Upgrade Paths</vt:lpstr>
      <vt:lpstr>Single Host / Multi Node cluster configuration Scalability</vt:lpstr>
      <vt:lpstr>System Setup Distributed SAP HANA System</vt:lpstr>
      <vt:lpstr>SAP HANA Core Components</vt:lpstr>
      <vt:lpstr>SAP HANA Core Components in Distributed System</vt:lpstr>
      <vt:lpstr>SAP HANA Studio &amp; Web IDE</vt:lpstr>
      <vt:lpstr>System Setup SAP HANA Deployment Options</vt:lpstr>
      <vt:lpstr>Data Temperature and Storage</vt:lpstr>
      <vt:lpstr>System Setup Multi Tenancy</vt:lpstr>
      <vt:lpstr>Run-Time and Design-Time Architectures</vt:lpstr>
      <vt:lpstr>Applications that run on SAP HANA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2016-02-27T05:53:40Z</dcterms:created>
  <dcterms:modified xsi:type="dcterms:W3CDTF">2018-06-25T02:03:43Z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ArticulateGUID">
    <vt:lpwstr>36C525D7-F40C-463D-9448-0052C90938E4</vt:lpwstr>
  </property>
  <property fmtid="{D5CDD505-2E9C-101B-9397-08002B2CF9AE}" pid="4" name="ArticulatePath">
    <vt:lpwstr>atos_olympic_final_6april2015v9 (1)</vt:lpwstr>
  </property>
  <property fmtid="{D5CDD505-2E9C-101B-9397-08002B2CF9AE}" pid="5" name="ContentTypeId">
    <vt:lpwstr>0x010100CD365EAD210758408B3B6F3E87960FB9</vt:lpwstr>
  </property>
  <property fmtid="{D5CDD505-2E9C-101B-9397-08002B2CF9AE}" pid="6" name="_dlc_DocIdItemGuid">
    <vt:lpwstr>f8cdee6f-fe5b-411a-b21f-13678c2f8f89</vt:lpwstr>
  </property>
</Properties>
</file>